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notesMasterIdLst>
    <p:notesMasterId r:id="rId58"/>
  </p:notesMasterIdLst>
  <p:sldIdLst>
    <p:sldId id="328" r:id="rId2"/>
    <p:sldId id="323" r:id="rId3"/>
    <p:sldId id="274" r:id="rId4"/>
    <p:sldId id="276" r:id="rId5"/>
    <p:sldId id="275" r:id="rId6"/>
    <p:sldId id="277" r:id="rId7"/>
    <p:sldId id="278" r:id="rId8"/>
    <p:sldId id="279" r:id="rId9"/>
    <p:sldId id="281" r:id="rId10"/>
    <p:sldId id="282" r:id="rId11"/>
    <p:sldId id="280" r:id="rId12"/>
    <p:sldId id="283" r:id="rId13"/>
    <p:sldId id="324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4" r:id="rId25"/>
    <p:sldId id="325" r:id="rId26"/>
    <p:sldId id="295" r:id="rId27"/>
    <p:sldId id="296" r:id="rId28"/>
    <p:sldId id="297" r:id="rId29"/>
    <p:sldId id="298" r:id="rId30"/>
    <p:sldId id="299" r:id="rId31"/>
    <p:sldId id="300" r:id="rId32"/>
    <p:sldId id="301" r:id="rId33"/>
    <p:sldId id="302" r:id="rId34"/>
    <p:sldId id="303" r:id="rId35"/>
    <p:sldId id="304" r:id="rId36"/>
    <p:sldId id="326" r:id="rId37"/>
    <p:sldId id="305" r:id="rId38"/>
    <p:sldId id="306" r:id="rId39"/>
    <p:sldId id="307" r:id="rId40"/>
    <p:sldId id="308" r:id="rId41"/>
    <p:sldId id="309" r:id="rId42"/>
    <p:sldId id="310" r:id="rId43"/>
    <p:sldId id="311" r:id="rId44"/>
    <p:sldId id="312" r:id="rId45"/>
    <p:sldId id="313" r:id="rId46"/>
    <p:sldId id="314" r:id="rId47"/>
    <p:sldId id="327" r:id="rId48"/>
    <p:sldId id="315" r:id="rId49"/>
    <p:sldId id="316" r:id="rId50"/>
    <p:sldId id="317" r:id="rId51"/>
    <p:sldId id="318" r:id="rId52"/>
    <p:sldId id="319" r:id="rId53"/>
    <p:sldId id="320" r:id="rId54"/>
    <p:sldId id="321" r:id="rId55"/>
    <p:sldId id="322" r:id="rId56"/>
    <p:sldId id="329" r:id="rId57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1236"/>
    <a:srgbClr val="252571"/>
    <a:srgbClr val="17123E"/>
    <a:srgbClr val="101040"/>
    <a:srgbClr val="542000"/>
    <a:srgbClr val="002948"/>
    <a:srgbClr val="192F33"/>
    <a:srgbClr val="003200"/>
    <a:srgbClr val="004800"/>
    <a:srgbClr val="3363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81" autoAdjust="0"/>
  </p:normalViewPr>
  <p:slideViewPr>
    <p:cSldViewPr snapToGrid="0">
      <p:cViewPr varScale="1">
        <p:scale>
          <a:sx n="76" d="100"/>
          <a:sy n="76" d="100"/>
        </p:scale>
        <p:origin x="3174" y="10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635B5F-59B7-4477-837D-9689FD107DA0}" type="datetimeFigureOut">
              <a:rPr lang="tr-TR" smtClean="0"/>
              <a:t>10.09.2025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1143000"/>
            <a:ext cx="2133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687C50-7513-451C-A266-29DD50EE95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3292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ED491D0-8E1B-49C7-849B-A28568D94497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225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ED491D0-8E1B-49C7-849B-A28568D94497}" type="slidenum">
              <a:rPr lang="tr-TR" smtClean="0"/>
              <a:t>56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0923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11400"/>
            <a:ext cx="5829300" cy="257126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36446"/>
            <a:ext cx="4800600" cy="212795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6061-B98D-43E9-8DDF-FA8EFE812A31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CE72B-3EA6-4B80-8EA4-D2C8EE5DA825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478D-4565-455C-9C15-06A1845DB086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91268"/>
            <a:ext cx="1543050" cy="648170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91267"/>
            <a:ext cx="4514850" cy="648170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56EF5-30C6-447D-B463-6FB7729B66AD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6841744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6071855"/>
            <a:ext cx="2157322" cy="1031371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886530"/>
            <a:ext cx="4158386" cy="122797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6" y="5904256"/>
            <a:ext cx="4100985" cy="111839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7" y="5884919"/>
            <a:ext cx="2481000" cy="941126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862357"/>
            <a:ext cx="6542532" cy="1920929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558476"/>
            <a:ext cx="5829300" cy="2201333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2076315"/>
            <a:ext cx="4813301" cy="135749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054E8-3E7B-498C-B7F6-C483D0C116BD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F373-E61C-4D25-8E03-825AAB4E4034}" type="datetime1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869944"/>
            <a:ext cx="2866644" cy="497941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869944"/>
            <a:ext cx="2866644" cy="497941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868387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4953001"/>
            <a:ext cx="2865041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868385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953001"/>
            <a:ext cx="2866644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077E-763F-4F7B-95A3-9B5DB771BE78}" type="datetime1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B1DF-F3E9-4AAE-B919-73DC81D39DEC}" type="datetime1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0929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83F1A-1220-4352-A12C-435B2EF3FE3C}" type="datetime1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41F9A-CB04-4DD8-9556-FCEBBBAF144C}" type="datetime1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73134"/>
            <a:ext cx="2514600" cy="2751668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302000"/>
            <a:ext cx="2514600" cy="1809496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2" y="2641600"/>
            <a:ext cx="2928057" cy="5503333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89186"/>
            <a:ext cx="2859484" cy="350990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4023548"/>
            <a:ext cx="2863850" cy="34976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5F9C-29C7-41AA-9A85-1EA5B05F387F}" type="datetime1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981200"/>
            <a:ext cx="2674620" cy="422656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356616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425842"/>
            <a:ext cx="6542532" cy="1920929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88696"/>
            <a:ext cx="6172200" cy="18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9028015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19E7564-93BD-4D8A-87FB-91F62AABA7DC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9028015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9028014"/>
            <a:ext cx="87137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864563"/>
            <a:ext cx="5556250" cy="4984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387350" y="939800"/>
            <a:ext cx="5829300" cy="2571267"/>
          </a:xfrm>
        </p:spPr>
        <p:txBody>
          <a:bodyPr rtlCol="0"/>
          <a:lstStyle/>
          <a:p>
            <a:pPr rtl="0"/>
            <a:r>
              <a:rPr lang="tr-TR" b="1" dirty="0" smtClean="0">
                <a:solidFill>
                  <a:schemeClr val="accent4">
                    <a:lumMod val="75000"/>
                  </a:schemeClr>
                </a:solidFill>
              </a:rPr>
              <a:t>ORTAÖĞRETİM KURUMLARI TANITIM VE UYUM EĞİTİMİ</a:t>
            </a:r>
            <a:endParaRPr lang="tr-TR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55650" y="4851400"/>
            <a:ext cx="5575300" cy="2387602"/>
          </a:xfrm>
        </p:spPr>
        <p:txBody>
          <a:bodyPr rtlCol="0">
            <a:normAutofit fontScale="85000" lnSpcReduction="20000"/>
          </a:bodyPr>
          <a:lstStyle/>
          <a:p>
            <a:pPr rtl="0"/>
            <a:r>
              <a:rPr lang="tr-TR" sz="4500" b="1" dirty="0" smtClean="0">
                <a:solidFill>
                  <a:srgbClr val="FFC000"/>
                </a:solidFill>
              </a:rPr>
              <a:t>ESENYURT </a:t>
            </a:r>
          </a:p>
          <a:p>
            <a:pPr rtl="0"/>
            <a:r>
              <a:rPr lang="tr-TR" sz="4500" b="1" dirty="0" smtClean="0">
                <a:solidFill>
                  <a:srgbClr val="FFC000"/>
                </a:solidFill>
              </a:rPr>
              <a:t>SEZAİ KARAKOÇ </a:t>
            </a:r>
          </a:p>
          <a:p>
            <a:pPr rtl="0"/>
            <a:r>
              <a:rPr lang="tr-TR" sz="4500" b="1" dirty="0" smtClean="0">
                <a:solidFill>
                  <a:srgbClr val="FFC000"/>
                </a:solidFill>
              </a:rPr>
              <a:t>ANADOLU LİSESİ</a:t>
            </a:r>
          </a:p>
          <a:p>
            <a:pPr rtl="0"/>
            <a:r>
              <a:rPr lang="tr-TR" sz="4500" b="1" dirty="0" smtClean="0">
                <a:solidFill>
                  <a:srgbClr val="FFC000"/>
                </a:solidFill>
              </a:rPr>
              <a:t>REHBERLİK SERVİSİ</a:t>
            </a:r>
            <a:endParaRPr lang="tr-TR" sz="4500" b="1" dirty="0">
              <a:solidFill>
                <a:srgbClr val="FFC000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337" y="8100529"/>
            <a:ext cx="1350963" cy="1350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5862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Metin kutusu 4"/>
          <p:cNvSpPr txBox="1"/>
          <p:nvPr/>
        </p:nvSpPr>
        <p:spPr>
          <a:xfrm>
            <a:off x="287718" y="1006658"/>
            <a:ext cx="6290441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Öğrencilerin Uyacakları Kurallar </a:t>
            </a:r>
          </a:p>
          <a:p>
            <a:pPr algn="ctr"/>
            <a:r>
              <a:rPr lang="tr-TR" sz="32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Ve Öğrencilerden Beklenen Davranışlar</a:t>
            </a:r>
          </a:p>
        </p:txBody>
      </p:sp>
      <p:sp>
        <p:nvSpPr>
          <p:cNvPr id="6" name="Dikdörtgen 5"/>
          <p:cNvSpPr/>
          <p:nvPr/>
        </p:nvSpPr>
        <p:spPr>
          <a:xfrm>
            <a:off x="528137" y="2950060"/>
            <a:ext cx="605002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n) 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 Savaş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, yangın, deprem ve benzeri olağanüstü durumlarda topluma hizmet etkinliklerine gönüllü katkı sağlamaları ve verilen 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görevleri tamamlamaları,</a:t>
            </a:r>
          </a:p>
          <a:p>
            <a:endParaRPr lang="tr-TR" sz="2000" b="1" dirty="0">
              <a:solidFill>
                <a:srgbClr val="121236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o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)  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Zararlı, bölücü, yıkıcı, siyasi ve 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ideolojik amaçlı faaliyetlere  atılmamaları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, bunlarla ilgili amblem, </a:t>
            </a:r>
            <a:endParaRPr lang="tr-TR" sz="2800" b="1" dirty="0" smtClean="0">
              <a:solidFill>
                <a:srgbClr val="121236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afiş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, rozet, yayın ve benzerlerini 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taşımamaları ve 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bulundurmamaları,</a:t>
            </a:r>
            <a:endParaRPr lang="tr-TR" sz="2800" b="1" dirty="0">
              <a:solidFill>
                <a:srgbClr val="1212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68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Metin kutusu 4"/>
          <p:cNvSpPr txBox="1"/>
          <p:nvPr/>
        </p:nvSpPr>
        <p:spPr>
          <a:xfrm>
            <a:off x="287718" y="785940"/>
            <a:ext cx="6290441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Öğrencilerin Uyacakları Kurallar </a:t>
            </a:r>
          </a:p>
          <a:p>
            <a:pPr algn="ctr"/>
            <a:r>
              <a:rPr lang="tr-TR" sz="32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Ve Öğrencilerden Beklenen Davranışlar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27343" y="2745499"/>
            <a:ext cx="615081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ö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) 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Bilişim araçlarını ve sosyal medyayı kişisel, toplumsal ve eğitsel yararlar doğrultusunda kullanmaları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,</a:t>
            </a:r>
          </a:p>
          <a:p>
            <a:endParaRPr lang="tr-TR" sz="2400" b="1" dirty="0">
              <a:solidFill>
                <a:srgbClr val="121236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p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) 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Bilişim araçlarını ve sosyal medyayı; zararlı, bölücü, yıkıcı ve toplumun genel ahlak 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kurallarıyla bağdaşmayan 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ve şiddet içerikli amaçlar 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için kullanmamaları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; bunların üretilmesine, bulundurulmasına, taşınmasına yardımcı olmamaları,</a:t>
            </a:r>
            <a:endParaRPr lang="tr-TR" sz="2800" b="1" dirty="0">
              <a:solidFill>
                <a:srgbClr val="1212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04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Metin kutusu 4"/>
          <p:cNvSpPr txBox="1"/>
          <p:nvPr/>
        </p:nvSpPr>
        <p:spPr>
          <a:xfrm>
            <a:off x="287718" y="596755"/>
            <a:ext cx="6290441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Öğrencilerin Uyacakları Kurallar </a:t>
            </a:r>
          </a:p>
          <a:p>
            <a:pPr algn="ctr"/>
            <a:r>
              <a:rPr lang="tr-TR" sz="32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Ve Öğrencilerden Beklenen Davranışlar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77739" y="2344822"/>
            <a:ext cx="610041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r)  Alınan 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sağlık ve güvenlik tedbirlerine uyarak bu konuda örnek davranışlar 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sergilemeleri</a:t>
            </a:r>
            <a:endParaRPr lang="tr-TR" sz="2800" b="1" dirty="0">
              <a:solidFill>
                <a:srgbClr val="121236"/>
              </a:solidFill>
              <a:latin typeface="Calibri" pitchFamily="34" charset="0"/>
              <a:cs typeface="Calibri" pitchFamily="34" charset="0"/>
            </a:endParaRPr>
          </a:p>
          <a:p>
            <a:endParaRPr lang="tr-TR" sz="2800" b="1" dirty="0" smtClean="0">
              <a:solidFill>
                <a:srgbClr val="121236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s) Yanlış 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algı oluşturabilecek tutum ve davranışlardan kaçınmaları, genel ahlak ve adaba uygun davranmaları,</a:t>
            </a:r>
          </a:p>
          <a:p>
            <a:endParaRPr lang="tr-TR" sz="2800" b="1" dirty="0" smtClean="0">
              <a:solidFill>
                <a:srgbClr val="121236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ş) Okulu 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benimsemeleri, 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öğretmenlerine 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saygı göstermeleri ve okul kurallarına 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uymaları beklenir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tr-TR" sz="2800" b="1" dirty="0">
              <a:solidFill>
                <a:srgbClr val="1212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33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Dikdörtgen 2"/>
          <p:cNvSpPr/>
          <p:nvPr/>
        </p:nvSpPr>
        <p:spPr>
          <a:xfrm>
            <a:off x="149773" y="3059739"/>
            <a:ext cx="6558455" cy="40934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6500" b="1" dirty="0" smtClean="0">
                <a:ln/>
                <a:solidFill>
                  <a:schemeClr val="accent3"/>
                </a:solidFill>
              </a:rPr>
              <a:t>Ortaöğretim </a:t>
            </a:r>
          </a:p>
          <a:p>
            <a:pPr algn="ctr"/>
            <a:r>
              <a:rPr lang="tr-TR" sz="6500" b="1" dirty="0" smtClean="0">
                <a:ln/>
                <a:solidFill>
                  <a:schemeClr val="accent3"/>
                </a:solidFill>
              </a:rPr>
              <a:t>Kurumları </a:t>
            </a:r>
          </a:p>
          <a:p>
            <a:pPr algn="ctr"/>
            <a:r>
              <a:rPr lang="tr-TR" sz="6500" b="1" dirty="0" smtClean="0">
                <a:ln/>
                <a:solidFill>
                  <a:schemeClr val="accent3"/>
                </a:solidFill>
              </a:rPr>
              <a:t>Yönetmeliği</a:t>
            </a:r>
          </a:p>
          <a:p>
            <a:pPr algn="ctr"/>
            <a:r>
              <a:rPr lang="tr-TR" sz="6500" b="1" dirty="0" smtClean="0">
                <a:ln/>
                <a:solidFill>
                  <a:schemeClr val="accent3"/>
                </a:solidFill>
              </a:rPr>
              <a:t>Sınıf Geçme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575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10359" y="329239"/>
            <a:ext cx="6558455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chemeClr val="accent3"/>
                </a:solidFill>
              </a:rPr>
              <a:t>Ortaöğretim Kurumları Yönetmeliği</a:t>
            </a:r>
          </a:p>
          <a:p>
            <a:pPr algn="ctr"/>
            <a:r>
              <a:rPr lang="tr-TR" sz="4400" b="1" dirty="0" smtClean="0">
                <a:ln/>
                <a:solidFill>
                  <a:schemeClr val="accent3"/>
                </a:solidFill>
              </a:rPr>
              <a:t>Sınıf Geçme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268014" y="2283941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270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Dönem Puanı Nedir?</a:t>
            </a:r>
            <a:endParaRPr lang="tr-TR" sz="4800" b="1" dirty="0">
              <a:ln w="1270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83238" y="3552498"/>
            <a:ext cx="59703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Bir </a:t>
            </a:r>
            <a:r>
              <a:rPr lang="tr-TR" sz="28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dersin dönem puanı;</a:t>
            </a:r>
          </a:p>
          <a:p>
            <a:r>
              <a:rPr lang="tr-TR" sz="2800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a) Sınavlardan alınan puanların,</a:t>
            </a:r>
          </a:p>
          <a:p>
            <a:r>
              <a:rPr lang="tr-TR" sz="2800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b) Performans </a:t>
            </a:r>
            <a:r>
              <a:rPr lang="tr-TR" sz="2800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çalışması puanının/puanlarının</a:t>
            </a:r>
            <a:r>
              <a:rPr lang="tr-TR" sz="2800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,</a:t>
            </a:r>
          </a:p>
          <a:p>
            <a:r>
              <a:rPr lang="tr-TR" sz="2800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c) Varsa proje puanının,</a:t>
            </a:r>
          </a:p>
          <a:p>
            <a:r>
              <a:rPr lang="tr-TR" sz="28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aritmetik </a:t>
            </a:r>
            <a:r>
              <a:rPr lang="tr-TR" sz="28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ortalaması alınarak belirlenir.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06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10359" y="329239"/>
            <a:ext cx="6558455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chemeClr val="accent3"/>
                </a:solidFill>
              </a:rPr>
              <a:t>Ortaöğretim Kurumları Yönetmeliği</a:t>
            </a:r>
          </a:p>
          <a:p>
            <a:pPr algn="ctr"/>
            <a:r>
              <a:rPr lang="tr-TR" sz="4400" b="1" dirty="0" smtClean="0">
                <a:ln/>
                <a:solidFill>
                  <a:schemeClr val="accent3"/>
                </a:solidFill>
              </a:rPr>
              <a:t>Sınıf Geçme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268014" y="1826741"/>
            <a:ext cx="64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270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Naklen Gelenlerin Dönem Puanı</a:t>
            </a:r>
            <a:endParaRPr lang="tr-TR" sz="4800" b="1" dirty="0">
              <a:ln w="1270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83238" y="3773216"/>
            <a:ext cx="59703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Öğrencinin dönem içinde </a:t>
            </a:r>
            <a:endParaRPr lang="tr-TR" sz="2800" b="1" dirty="0" smtClean="0">
              <a:solidFill>
                <a:srgbClr val="0032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bir </a:t>
            </a:r>
            <a:r>
              <a:rPr lang="tr-TR" sz="28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okuldan başka bir okula nakledilmesi hâlinde, </a:t>
            </a:r>
            <a:endParaRPr lang="tr-TR" sz="2800" b="1" dirty="0" smtClean="0">
              <a:solidFill>
                <a:srgbClr val="0032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önceki </a:t>
            </a:r>
            <a:r>
              <a:rPr lang="tr-TR" sz="28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okulda aldığı </a:t>
            </a:r>
            <a:endParaRPr lang="tr-TR" sz="2800" b="1" dirty="0" smtClean="0">
              <a:solidFill>
                <a:srgbClr val="0032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d</a:t>
            </a:r>
            <a:r>
              <a:rPr lang="tr-TR" sz="28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ersler ve </a:t>
            </a:r>
            <a:r>
              <a:rPr lang="tr-TR" sz="28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puanları dikkate</a:t>
            </a:r>
          </a:p>
          <a:p>
            <a:pPr algn="ctr"/>
            <a:r>
              <a:rPr lang="tr-TR" sz="28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alınarak dönem puanı tespit edilir.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66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10359" y="329239"/>
            <a:ext cx="6558455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chemeClr val="accent3"/>
                </a:solidFill>
              </a:rPr>
              <a:t>Ortaöğretim Kurumları Yönetmeliği</a:t>
            </a:r>
          </a:p>
          <a:p>
            <a:pPr algn="ctr"/>
            <a:r>
              <a:rPr lang="tr-TR" sz="4400" b="1" dirty="0" smtClean="0">
                <a:ln/>
                <a:solidFill>
                  <a:schemeClr val="accent3"/>
                </a:solidFill>
              </a:rPr>
              <a:t>Sınıf Geçme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268014" y="2047458"/>
            <a:ext cx="64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270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Bir Dersin </a:t>
            </a:r>
          </a:p>
          <a:p>
            <a:pPr algn="ctr"/>
            <a:r>
              <a:rPr lang="tr-TR" sz="4800" b="1" dirty="0" smtClean="0">
                <a:ln w="1270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Yılsonu Puanı</a:t>
            </a:r>
            <a:endParaRPr lang="tr-TR" sz="4800" b="1" dirty="0">
              <a:ln w="1270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83238" y="4465713"/>
            <a:ext cx="59703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Bir dersin yılsonu puanı;</a:t>
            </a:r>
          </a:p>
          <a:p>
            <a:pPr algn="ctr"/>
            <a:r>
              <a:rPr lang="tr-TR" sz="28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Birinci </a:t>
            </a:r>
            <a:r>
              <a:rPr lang="tr-TR" sz="28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ve ikinci dönem puanlarının aritmetik ortalamasıdır.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10359" y="329239"/>
            <a:ext cx="6558455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chemeClr val="accent3"/>
                </a:solidFill>
              </a:rPr>
              <a:t>Ortaöğretim Kurumları Yönetmeliği</a:t>
            </a:r>
          </a:p>
          <a:p>
            <a:pPr algn="ctr"/>
            <a:r>
              <a:rPr lang="tr-TR" sz="4400" b="1" dirty="0" smtClean="0">
                <a:ln/>
                <a:solidFill>
                  <a:schemeClr val="accent3"/>
                </a:solidFill>
              </a:rPr>
              <a:t>Sınıf Geçme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268014" y="2047458"/>
            <a:ext cx="64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>
                <a:ln w="1270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Bir dersin ağırlığı </a:t>
            </a:r>
            <a:endParaRPr lang="tr-TR" sz="4800" b="1" dirty="0" smtClean="0">
              <a:ln w="1270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ctr"/>
            <a:r>
              <a:rPr lang="tr-TR" sz="4800" b="1" dirty="0" smtClean="0">
                <a:ln w="1270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ve </a:t>
            </a:r>
            <a:r>
              <a:rPr lang="tr-TR" sz="4800" b="1" dirty="0">
                <a:ln w="1270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ağırlıklı puanı</a:t>
            </a:r>
          </a:p>
        </p:txBody>
      </p:sp>
      <p:sp>
        <p:nvSpPr>
          <p:cNvPr id="6" name="Dikdörtgen 5"/>
          <p:cNvSpPr/>
          <p:nvPr/>
        </p:nvSpPr>
        <p:spPr>
          <a:xfrm>
            <a:off x="268014" y="3976982"/>
            <a:ext cx="6400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(1) </a:t>
            </a:r>
            <a:r>
              <a:rPr lang="tr-TR" sz="28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Bir </a:t>
            </a:r>
            <a:r>
              <a:rPr lang="tr-TR" sz="28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dersin ağırlığı, o dersin haftalık ders saati sayısına eşittir</a:t>
            </a:r>
            <a:r>
              <a:rPr lang="tr-TR" sz="28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tr-TR" sz="2800" b="1" dirty="0">
              <a:solidFill>
                <a:srgbClr val="00320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(2) </a:t>
            </a:r>
            <a:r>
              <a:rPr lang="tr-TR" sz="28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Bir dersin yılsonu puanıyla o dersin haftalık ders saati sayısının çarpımından elde edilen puan, o dersin ağırlıklı puanıdır.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37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10359" y="329239"/>
            <a:ext cx="6558455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chemeClr val="accent3"/>
                </a:solidFill>
              </a:rPr>
              <a:t>Ortaöğretim Kurumları Yönetmeliği</a:t>
            </a:r>
          </a:p>
          <a:p>
            <a:pPr algn="ctr"/>
            <a:r>
              <a:rPr lang="tr-TR" sz="4400" b="1" dirty="0" smtClean="0">
                <a:ln/>
                <a:solidFill>
                  <a:schemeClr val="accent3"/>
                </a:solidFill>
              </a:rPr>
              <a:t>Sınıf Geçme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268014" y="2047458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270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Yılsonu Başarı Puanı</a:t>
            </a:r>
            <a:endParaRPr lang="tr-TR" sz="4800" b="1" dirty="0">
              <a:ln w="1270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04410" y="2914058"/>
            <a:ext cx="62644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chemeClr val="bg1"/>
              </a:buClr>
              <a:buSzPct val="102000"/>
              <a:buFont typeface="+mj-lt"/>
              <a:buAutoNum type="arabicParenR"/>
            </a:pPr>
            <a:r>
              <a:rPr lang="tr-TR" sz="24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Öğrencinin </a:t>
            </a:r>
            <a:r>
              <a:rPr lang="tr-TR" sz="24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yılsonu başarı puanı, derslerin ağırlıklı puanları toplamının bu derslerin haftalık ders saatleri toplamına </a:t>
            </a:r>
            <a:r>
              <a:rPr lang="tr-TR" sz="24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bölümüyle elde </a:t>
            </a:r>
            <a:r>
              <a:rPr lang="tr-TR" sz="24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edilen puandır. </a:t>
            </a:r>
            <a:endParaRPr lang="tr-TR" sz="2400" b="1" dirty="0" smtClean="0">
              <a:solidFill>
                <a:srgbClr val="0032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Clr>
                <a:schemeClr val="bg1"/>
              </a:buClr>
              <a:buSzPct val="102000"/>
              <a:buFont typeface="+mj-lt"/>
              <a:buAutoNum type="arabicParenR"/>
            </a:pPr>
            <a:r>
              <a:rPr lang="tr-TR" sz="24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Naklen </a:t>
            </a:r>
            <a:r>
              <a:rPr lang="tr-TR" sz="24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gelen öğrencilerin yılsonu başarı puanı hesaplanırken yeni oluşacak haftalık ders saati sayısı toplamı esas alınır. </a:t>
            </a:r>
            <a:endParaRPr lang="tr-TR" sz="2400" b="1" dirty="0" smtClean="0">
              <a:solidFill>
                <a:srgbClr val="0032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Clr>
                <a:schemeClr val="bg1"/>
              </a:buClr>
              <a:buSzPct val="102000"/>
              <a:buFont typeface="+mj-lt"/>
              <a:buAutoNum type="arabicParenR"/>
            </a:pPr>
            <a:r>
              <a:rPr lang="tr-TR" sz="24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Yılsonu başarı </a:t>
            </a:r>
            <a:r>
              <a:rPr lang="tr-TR" sz="24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puanı hesaplanırken bölme işlemi, virgülden sonra </a:t>
            </a:r>
            <a:r>
              <a:rPr lang="tr-TR" sz="24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dört basamak yürütülür</a:t>
            </a:r>
            <a:r>
              <a:rPr lang="tr-TR" sz="24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457200" indent="-457200">
              <a:buClr>
                <a:schemeClr val="bg1"/>
              </a:buClr>
              <a:buSzPct val="102000"/>
              <a:buFont typeface="+mj-lt"/>
              <a:buAutoNum type="arabicParenR"/>
            </a:pPr>
            <a:r>
              <a:rPr lang="tr-TR" sz="2400" b="1" i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Yılsonu </a:t>
            </a:r>
            <a:r>
              <a:rPr lang="tr-TR" sz="2400" b="1" i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başarı puanı, mezuniyet puanının hesaplanmasında esas alınır.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78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10359" y="329239"/>
            <a:ext cx="6558455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chemeClr val="accent3"/>
                </a:solidFill>
              </a:rPr>
              <a:t>Ortaöğretim Kurumları Yönetmeliği</a:t>
            </a:r>
          </a:p>
          <a:p>
            <a:pPr algn="ctr"/>
            <a:r>
              <a:rPr lang="tr-TR" sz="4400" b="1" dirty="0" smtClean="0">
                <a:ln/>
                <a:solidFill>
                  <a:schemeClr val="accent3"/>
                </a:solidFill>
              </a:rPr>
              <a:t>Sınıf Geçme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268014" y="1809781"/>
            <a:ext cx="6400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400" b="1" dirty="0" smtClean="0">
                <a:ln w="1270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Ders Yılı Sonunda Herhangi Bir Dersten Başarılı Sayılma</a:t>
            </a:r>
            <a:endParaRPr lang="tr-TR" sz="4400" b="1" dirty="0">
              <a:ln w="1270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94138" y="3953276"/>
            <a:ext cx="627467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Öğrencinin, ders yılı sonunda herhangi bir dersten başarılı sayılabilmesi için;</a:t>
            </a:r>
          </a:p>
          <a:p>
            <a:pPr marL="514350" indent="-514350">
              <a:buClr>
                <a:schemeClr val="bg1"/>
              </a:buClr>
              <a:buAutoNum type="alphaLcParenR"/>
            </a:pPr>
            <a:r>
              <a:rPr lang="tr-TR" sz="28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İki </a:t>
            </a:r>
            <a:r>
              <a:rPr lang="tr-TR" sz="28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dönem puanının aritmetik ortalamasının </a:t>
            </a:r>
            <a:r>
              <a:rPr lang="tr-TR" sz="2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en az 50 </a:t>
            </a:r>
            <a:r>
              <a:rPr lang="tr-TR" sz="28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veya </a:t>
            </a:r>
          </a:p>
          <a:p>
            <a:pPr marL="514350" indent="-514350">
              <a:buClr>
                <a:schemeClr val="bg1"/>
              </a:buClr>
              <a:buAutoNum type="alphaLcParenR"/>
            </a:pPr>
            <a:r>
              <a:rPr lang="tr-TR" sz="28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birinci </a:t>
            </a:r>
            <a:r>
              <a:rPr lang="tr-TR" sz="28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dönem puanı ne olursa olsun </a:t>
            </a:r>
            <a:r>
              <a:rPr lang="tr-TR" sz="2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ikinci dönem puanının en az 70</a:t>
            </a:r>
            <a:r>
              <a:rPr lang="tr-TR" sz="28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,</a:t>
            </a:r>
          </a:p>
          <a:p>
            <a:r>
              <a:rPr lang="tr-TR" sz="28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o</a:t>
            </a:r>
            <a:r>
              <a:rPr lang="tr-TR" sz="28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lması gerekir.</a:t>
            </a:r>
            <a:endParaRPr lang="tr-TR" sz="2800" b="1" dirty="0">
              <a:solidFill>
                <a:srgbClr val="0032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72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Metin kutusu 2"/>
          <p:cNvSpPr txBox="1"/>
          <p:nvPr/>
        </p:nvSpPr>
        <p:spPr>
          <a:xfrm>
            <a:off x="186119" y="2800423"/>
            <a:ext cx="6290441" cy="517064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tr-TR" sz="55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Öğrencilerin Uyacakları Kurallar </a:t>
            </a:r>
          </a:p>
          <a:p>
            <a:pPr algn="ctr"/>
            <a:r>
              <a:rPr lang="tr-TR" sz="55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Ve </a:t>
            </a:r>
          </a:p>
          <a:p>
            <a:pPr algn="ctr"/>
            <a:r>
              <a:rPr lang="tr-TR" sz="55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Öğrencilerden Beklenen Davranışlar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337" y="8100529"/>
            <a:ext cx="1350963" cy="1350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2086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10359" y="329239"/>
            <a:ext cx="6558455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chemeClr val="accent3"/>
                </a:solidFill>
              </a:rPr>
              <a:t>Ortaöğretim Kurumları Yönetmeliği</a:t>
            </a:r>
          </a:p>
          <a:p>
            <a:pPr algn="ctr"/>
            <a:r>
              <a:rPr lang="tr-TR" sz="4400" b="1" dirty="0" smtClean="0">
                <a:ln/>
                <a:solidFill>
                  <a:schemeClr val="accent3"/>
                </a:solidFill>
              </a:rPr>
              <a:t>Sınıf Geçme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268014" y="1763678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270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Doğrudan Sınıf Geçme</a:t>
            </a:r>
            <a:endParaRPr lang="tr-TR" sz="4800" b="1" dirty="0">
              <a:ln w="1270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68014" y="3314830"/>
            <a:ext cx="618557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Ders yılı sonunda her bir dersten iki dönem puanı bulunmak kaydıyla;</a:t>
            </a:r>
          </a:p>
          <a:p>
            <a:pPr algn="ctr"/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a) </a:t>
            </a:r>
            <a:r>
              <a:rPr lang="tr-TR" sz="28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Tüm derslerden başarılı olan,</a:t>
            </a:r>
          </a:p>
          <a:p>
            <a:pPr algn="ctr"/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b) </a:t>
            </a:r>
            <a:r>
              <a:rPr lang="tr-TR" sz="28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En </a:t>
            </a:r>
            <a:r>
              <a:rPr lang="tr-TR" sz="28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fazla 1 dersten başarısız olanlardan, yılsonu başarı </a:t>
            </a:r>
            <a:r>
              <a:rPr lang="tr-TR" sz="28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puanı</a:t>
            </a:r>
          </a:p>
          <a:p>
            <a:pPr algn="ctr"/>
            <a:r>
              <a:rPr lang="tr-TR" sz="28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8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en az 50 olan,</a:t>
            </a:r>
          </a:p>
          <a:p>
            <a:pPr algn="ctr"/>
            <a:r>
              <a:rPr lang="tr-TR" sz="2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öğrenciler doğrudan sınıf geçer.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71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10359" y="329239"/>
            <a:ext cx="6558455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chemeClr val="accent3"/>
                </a:solidFill>
              </a:rPr>
              <a:t>Ortaöğretim Kurumları Yönetmeliği</a:t>
            </a:r>
          </a:p>
          <a:p>
            <a:pPr algn="ctr"/>
            <a:r>
              <a:rPr lang="tr-TR" sz="4400" b="1" dirty="0" smtClean="0">
                <a:ln/>
                <a:solidFill>
                  <a:schemeClr val="accent3"/>
                </a:solidFill>
              </a:rPr>
              <a:t>Sınıf Geçme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89186" y="1591123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b="1" dirty="0" smtClean="0">
                <a:ln w="1270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Sorumlu Olarak Sınıf Geçme</a:t>
            </a:r>
            <a:endParaRPr lang="tr-TR" sz="4000" b="1" dirty="0">
              <a:ln w="1270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08264" y="2471097"/>
            <a:ext cx="616264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Ders yılı sonunda her bir dersten </a:t>
            </a:r>
            <a:endParaRPr lang="tr-TR" sz="2400" b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4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iki </a:t>
            </a:r>
            <a:r>
              <a:rPr lang="tr-TR" sz="2400" b="1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dönem puanı bulunmak kaydıyla </a:t>
            </a:r>
            <a:endParaRPr lang="tr-TR" sz="2400" b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400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doğrudan sınıfını geçemeyen </a:t>
            </a:r>
            <a:r>
              <a:rPr lang="tr-TR" sz="2400" b="1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öğrencilerden; </a:t>
            </a:r>
            <a:r>
              <a:rPr lang="tr-TR" sz="2800" b="1" u="sng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yılsonu başarı puanı en az 50 olanlar, </a:t>
            </a:r>
            <a:r>
              <a:rPr lang="tr-TR" sz="24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bulunduğu sınıfta başarısız </a:t>
            </a:r>
            <a:r>
              <a:rPr lang="tr-TR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oldukları</a:t>
            </a:r>
          </a:p>
          <a:p>
            <a:pPr algn="ctr"/>
            <a:r>
              <a:rPr lang="tr-TR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en fazla 3 dersten sorumlu olarak </a:t>
            </a:r>
            <a:endParaRPr lang="tr-TR" sz="24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sınıflarını </a:t>
            </a:r>
            <a:r>
              <a:rPr lang="tr-TR" sz="24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geçer.</a:t>
            </a:r>
          </a:p>
          <a:p>
            <a:pPr algn="ctr"/>
            <a:r>
              <a:rPr lang="tr-TR" sz="2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Ancak alt sınıflar da dâhil </a:t>
            </a:r>
            <a:r>
              <a:rPr lang="tr-TR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toplam </a:t>
            </a:r>
          </a:p>
          <a:p>
            <a:pPr algn="ctr"/>
            <a:r>
              <a:rPr lang="tr-TR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6 </a:t>
            </a:r>
            <a:r>
              <a:rPr lang="tr-TR" sz="24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dersten fazla başarısız </a:t>
            </a:r>
            <a:r>
              <a:rPr lang="tr-TR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dersi bulunanlar</a:t>
            </a:r>
            <a:r>
              <a:rPr lang="tr-TR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/>
            <a:r>
              <a:rPr lang="tr-TR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sınıf tekrar eder</a:t>
            </a:r>
            <a:r>
              <a:rPr lang="tr-TR" sz="2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. </a:t>
            </a:r>
            <a:endParaRPr lang="tr-TR" sz="2400" b="1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endParaRPr lang="tr-TR" sz="1200" b="1" dirty="0" smtClean="0">
              <a:solidFill>
                <a:srgbClr val="00320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400" b="1" i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NOT: </a:t>
            </a:r>
            <a:r>
              <a:rPr lang="tr-TR" sz="24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Nakil </a:t>
            </a:r>
            <a:r>
              <a:rPr lang="tr-TR" sz="24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ve geçişler nedeniyle ortaya çıkan sorumlu </a:t>
            </a:r>
            <a:r>
              <a:rPr lang="tr-TR" sz="24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dersler bu </a:t>
            </a:r>
            <a:r>
              <a:rPr lang="tr-TR" sz="24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sayıya dâhil edilmez.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77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10359" y="329239"/>
            <a:ext cx="6558455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chemeClr val="accent3"/>
                </a:solidFill>
              </a:rPr>
              <a:t>Ortaöğretim Kurumları Yönetmeliği</a:t>
            </a:r>
          </a:p>
          <a:p>
            <a:pPr algn="ctr"/>
            <a:r>
              <a:rPr lang="tr-TR" sz="4400" b="1" dirty="0" smtClean="0">
                <a:ln/>
                <a:solidFill>
                  <a:schemeClr val="accent3"/>
                </a:solidFill>
              </a:rPr>
              <a:t>Sınıf Geçme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89185" y="1748779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b="1" dirty="0" smtClean="0">
                <a:ln w="1270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Sorumluluğun Kalkması</a:t>
            </a:r>
            <a:endParaRPr lang="tr-TR" sz="4000" b="1" dirty="0">
              <a:ln w="1270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27340" y="2484107"/>
            <a:ext cx="6162643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Sorumluluk </a:t>
            </a:r>
            <a:r>
              <a:rPr lang="tr-TR" sz="2400" b="1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sınavları, </a:t>
            </a:r>
            <a:endParaRPr lang="tr-TR" sz="2400" b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4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ders </a:t>
            </a:r>
            <a:r>
              <a:rPr lang="tr-TR" sz="2400" b="1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yılı içerisinde </a:t>
            </a:r>
            <a:r>
              <a:rPr lang="tr-TR" sz="24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yapılan</a:t>
            </a:r>
          </a:p>
          <a:p>
            <a:pPr algn="ctr"/>
            <a:r>
              <a:rPr lang="tr-TR" sz="24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yazılı ve/veya uygulamalı </a:t>
            </a:r>
            <a:r>
              <a:rPr lang="tr-TR" sz="2400" b="1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sınav esaslarına göre </a:t>
            </a:r>
            <a:r>
              <a:rPr lang="tr-TR" sz="28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birinci dönemin </a:t>
            </a:r>
            <a:r>
              <a:rPr lang="tr-TR" sz="28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ilk </a:t>
            </a:r>
            <a:r>
              <a:rPr lang="tr-TR" sz="28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iki haftası</a:t>
            </a:r>
            <a:r>
              <a:rPr lang="tr-TR" sz="28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,</a:t>
            </a:r>
          </a:p>
          <a:p>
            <a:pPr algn="ctr"/>
            <a:r>
              <a:rPr lang="tr-TR" sz="28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8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ikinci dönemin </a:t>
            </a:r>
            <a:r>
              <a:rPr lang="tr-TR" sz="28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ilk </a:t>
            </a:r>
            <a:r>
              <a:rPr lang="tr-TR" sz="28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iki haftası ile </a:t>
            </a:r>
            <a:endParaRPr lang="tr-TR" sz="2800" b="1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son </a:t>
            </a:r>
            <a:r>
              <a:rPr lang="tr-TR" sz="28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iki haftası içerisinde </a:t>
            </a:r>
            <a:endParaRPr lang="tr-TR" sz="2800" b="1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4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iki </a:t>
            </a:r>
            <a:r>
              <a:rPr lang="tr-TR" sz="2400" b="1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alan öğretmeni, bulunmaması hâlinde biri alan öğretmeni olmak üzere iki öğretmen</a:t>
            </a:r>
          </a:p>
          <a:p>
            <a:pPr algn="ctr"/>
            <a:r>
              <a:rPr lang="tr-TR" sz="24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ve </a:t>
            </a:r>
            <a:r>
              <a:rPr lang="tr-TR" sz="2400" b="1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bir gözcü öğretmen tarafından yapılır.</a:t>
            </a:r>
            <a:endParaRPr lang="tr-TR" sz="2400" b="1" dirty="0">
              <a:solidFill>
                <a:srgbClr val="0032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922277" y="6073733"/>
            <a:ext cx="5297217" cy="16312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sz="2400" b="1" dirty="0">
                <a:solidFill>
                  <a:srgbClr val="192F33"/>
                </a:solidFill>
                <a:latin typeface="Calibri" pitchFamily="34" charset="0"/>
                <a:cs typeface="Calibri" pitchFamily="34" charset="0"/>
              </a:rPr>
              <a:t>Bir dersin sorumluluğu, </a:t>
            </a:r>
            <a:endParaRPr lang="tr-TR" sz="2400" b="1" dirty="0" smtClean="0">
              <a:solidFill>
                <a:srgbClr val="192F33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400" b="1" dirty="0" smtClean="0">
                <a:solidFill>
                  <a:srgbClr val="192F33"/>
                </a:solidFill>
                <a:latin typeface="Calibri" pitchFamily="34" charset="0"/>
                <a:cs typeface="Calibri" pitchFamily="34" charset="0"/>
              </a:rPr>
              <a:t>o </a:t>
            </a:r>
            <a:r>
              <a:rPr lang="tr-TR" sz="2400" b="1" dirty="0">
                <a:solidFill>
                  <a:srgbClr val="192F33"/>
                </a:solidFill>
                <a:latin typeface="Calibri" pitchFamily="34" charset="0"/>
                <a:cs typeface="Calibri" pitchFamily="34" charset="0"/>
              </a:rPr>
              <a:t>dersin sorumluluk </a:t>
            </a:r>
            <a:r>
              <a:rPr lang="tr-TR" sz="2400" b="1" dirty="0" smtClean="0">
                <a:solidFill>
                  <a:srgbClr val="192F33"/>
                </a:solidFill>
                <a:latin typeface="Calibri" pitchFamily="34" charset="0"/>
                <a:cs typeface="Calibri" pitchFamily="34" charset="0"/>
              </a:rPr>
              <a:t>sınavından</a:t>
            </a:r>
          </a:p>
          <a:p>
            <a:pPr algn="ctr"/>
            <a:r>
              <a:rPr lang="tr-TR" sz="28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en </a:t>
            </a:r>
            <a:r>
              <a:rPr lang="tr-TR" sz="28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az 50 puan alınması </a:t>
            </a:r>
          </a:p>
          <a:p>
            <a:pPr algn="ctr"/>
            <a:r>
              <a:rPr lang="tr-TR" sz="2400" b="1" dirty="0" smtClean="0">
                <a:solidFill>
                  <a:srgbClr val="192F33"/>
                </a:solidFill>
                <a:latin typeface="Calibri" pitchFamily="34" charset="0"/>
                <a:cs typeface="Calibri" pitchFamily="34" charset="0"/>
              </a:rPr>
              <a:t>hâlinde </a:t>
            </a:r>
            <a:r>
              <a:rPr lang="tr-TR" sz="2400" b="1" dirty="0">
                <a:solidFill>
                  <a:srgbClr val="192F33"/>
                </a:solidFill>
                <a:latin typeface="Calibri" pitchFamily="34" charset="0"/>
                <a:cs typeface="Calibri" pitchFamily="34" charset="0"/>
              </a:rPr>
              <a:t>kalkar.</a:t>
            </a: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95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10359" y="329239"/>
            <a:ext cx="6558455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chemeClr val="accent3"/>
                </a:solidFill>
              </a:rPr>
              <a:t>Ortaöğretim Kurumları Yönetmeliği</a:t>
            </a:r>
          </a:p>
          <a:p>
            <a:pPr algn="ctr"/>
            <a:r>
              <a:rPr lang="tr-TR" sz="4400" b="1" dirty="0" smtClean="0">
                <a:ln/>
                <a:solidFill>
                  <a:schemeClr val="accent3"/>
                </a:solidFill>
              </a:rPr>
              <a:t>Sınıf Geçme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268014" y="1401936"/>
            <a:ext cx="64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400" b="1" dirty="0" smtClean="0">
                <a:ln w="1270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Sınıf Tekrarı 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83238" y="2156570"/>
            <a:ext cx="61855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tr-TR" sz="24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Doğrudan, yılsonu başarı puanıyla veya sorumlu olarak sınıf geçemeyenlerle devamsızlık nedeniyle </a:t>
            </a:r>
            <a:r>
              <a:rPr lang="tr-TR" sz="24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başarısız sayılanlar </a:t>
            </a:r>
            <a:r>
              <a:rPr lang="tr-TR" sz="24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sınıf tekrar eder. </a:t>
            </a:r>
            <a:endParaRPr lang="tr-TR" sz="2400" b="1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tr-TR" sz="24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Sınıf </a:t>
            </a:r>
            <a:r>
              <a:rPr lang="tr-TR" sz="24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tekrarı hazırlık sınıfı hariç, orta öğrenim süresince </a:t>
            </a:r>
            <a:r>
              <a:rPr lang="tr-TR" sz="24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en fazla bir defa </a:t>
            </a:r>
            <a:r>
              <a:rPr lang="tr-TR" sz="24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yapılır.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tr-TR" sz="24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Öğrenim </a:t>
            </a:r>
            <a:r>
              <a:rPr lang="tr-TR" sz="24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süresi içinde ikinci defa </a:t>
            </a:r>
            <a:r>
              <a:rPr lang="tr-TR" sz="24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sınıf tekrarı </a:t>
            </a:r>
            <a:r>
              <a:rPr lang="tr-TR" sz="24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durumuna düşen öğrencilerin </a:t>
            </a:r>
            <a:endParaRPr lang="tr-TR" sz="2400" b="1" dirty="0" smtClean="0">
              <a:solidFill>
                <a:srgbClr val="00320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ders </a:t>
            </a:r>
            <a:r>
              <a:rPr lang="tr-TR" sz="24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yılı sonunda okulla ilişiği kesilerek </a:t>
            </a:r>
            <a:endParaRPr lang="tr-TR" sz="2400" b="1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4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veli </a:t>
            </a:r>
            <a:r>
              <a:rPr lang="tr-TR" sz="24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ve öğrenci talebi de dikkate </a:t>
            </a:r>
            <a:r>
              <a:rPr lang="tr-TR" sz="24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alınarak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tr-TR" sz="2400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Mesleki Eğitim Merkezine,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tr-TR" sz="2400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Açık Öğretim </a:t>
            </a:r>
            <a:r>
              <a:rPr lang="tr-TR" sz="2400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Lisesine, </a:t>
            </a:r>
            <a:endParaRPr lang="tr-TR" sz="2400" dirty="0" smtClean="0">
              <a:solidFill>
                <a:srgbClr val="0032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tr-TR" sz="2400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Mesleki </a:t>
            </a:r>
            <a:r>
              <a:rPr lang="tr-TR" sz="2400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Açık Öğretim Lisesine veya </a:t>
            </a:r>
            <a:endParaRPr lang="tr-TR" sz="2400" dirty="0" smtClean="0">
              <a:solidFill>
                <a:srgbClr val="0032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tr-TR" sz="2400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Açık </a:t>
            </a:r>
            <a:r>
              <a:rPr lang="tr-TR" sz="2400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Öğretim İmam Hatip Lisesine </a:t>
            </a:r>
            <a:endParaRPr lang="tr-TR" sz="2400" dirty="0" smtClean="0">
              <a:solidFill>
                <a:srgbClr val="00320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4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kayıtları </a:t>
            </a:r>
            <a:r>
              <a:rPr lang="tr-TR" sz="24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yapılır.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31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10359" y="329239"/>
            <a:ext cx="6558455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chemeClr val="accent3"/>
                </a:solidFill>
              </a:rPr>
              <a:t>Ortaöğretim Kurumları Yönetmeliği</a:t>
            </a:r>
          </a:p>
          <a:p>
            <a:pPr algn="ctr"/>
            <a:r>
              <a:rPr lang="tr-TR" sz="4400" b="1" dirty="0" smtClean="0">
                <a:ln/>
                <a:solidFill>
                  <a:schemeClr val="accent3"/>
                </a:solidFill>
              </a:rPr>
              <a:t>Sınıf Geçme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268014" y="2047458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270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Mezuniyet Puanı</a:t>
            </a:r>
            <a:endParaRPr lang="tr-TR" sz="4800" b="1" dirty="0">
              <a:ln w="1270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83238" y="3708969"/>
            <a:ext cx="597035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Mezuniyet puanı; </a:t>
            </a:r>
            <a:endParaRPr lang="tr-TR" sz="2800" b="1" dirty="0" smtClean="0">
              <a:solidFill>
                <a:srgbClr val="0032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dokuz</a:t>
            </a:r>
            <a:r>
              <a:rPr lang="tr-TR" sz="28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, on, on bir ve on ikinci sınıfların yılsonu başarı puanlarının </a:t>
            </a:r>
            <a:endParaRPr lang="tr-TR" sz="2800" b="1" dirty="0" smtClean="0">
              <a:solidFill>
                <a:srgbClr val="0032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aritmetik </a:t>
            </a:r>
            <a:r>
              <a:rPr lang="tr-TR" sz="2800" b="1" dirty="0">
                <a:solidFill>
                  <a:srgbClr val="003200"/>
                </a:solidFill>
                <a:latin typeface="Calibri" pitchFamily="34" charset="0"/>
                <a:cs typeface="Calibri" pitchFamily="34" charset="0"/>
              </a:rPr>
              <a:t>ortalamasıdır.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03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71764" y="2561274"/>
            <a:ext cx="6558455" cy="30931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6500" b="1" dirty="0" smtClean="0">
                <a:ln/>
                <a:solidFill>
                  <a:srgbClr val="FFC000"/>
                </a:solidFill>
              </a:rPr>
              <a:t>Ortaöğretim </a:t>
            </a:r>
          </a:p>
          <a:p>
            <a:pPr algn="ctr"/>
            <a:r>
              <a:rPr lang="tr-TR" sz="6500" b="1" dirty="0" smtClean="0">
                <a:ln/>
                <a:solidFill>
                  <a:srgbClr val="FFC000"/>
                </a:solidFill>
              </a:rPr>
              <a:t>Kurumları </a:t>
            </a:r>
          </a:p>
          <a:p>
            <a:pPr algn="ctr"/>
            <a:r>
              <a:rPr lang="tr-TR" sz="6500" b="1" dirty="0" smtClean="0">
                <a:ln/>
                <a:solidFill>
                  <a:srgbClr val="FFC000"/>
                </a:solidFill>
              </a:rPr>
              <a:t>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205772" y="5898814"/>
            <a:ext cx="6290441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5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Ödül</a:t>
            </a:r>
          </a:p>
          <a:p>
            <a:pPr algn="ctr"/>
            <a:r>
              <a:rPr lang="tr-TR" sz="65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Disiplin</a:t>
            </a:r>
            <a:endParaRPr lang="tr-TR" sz="65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754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299545" y="1367194"/>
            <a:ext cx="6290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Ödül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882868" y="2635139"/>
            <a:ext cx="55731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Örnek davranışların ve </a:t>
            </a:r>
            <a:endParaRPr lang="tr-TR" sz="2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başarıların </a:t>
            </a:r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niteliklerine göre ödüllendirilmesinde öğrencilere;</a:t>
            </a:r>
          </a:p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Calibri" pitchFamily="34" charset="0"/>
              </a:rPr>
              <a:t>a) Teşekkür belgesi,</a:t>
            </a:r>
          </a:p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Calibri" pitchFamily="34" charset="0"/>
              </a:rPr>
              <a:t>b) Takdir belgesi,</a:t>
            </a:r>
          </a:p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Calibri" pitchFamily="34" charset="0"/>
              </a:rPr>
              <a:t>c) Onur belgesi,</a:t>
            </a:r>
          </a:p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Calibri" pitchFamily="34" charset="0"/>
              </a:rPr>
              <a:t>ç) Üstün başarı belgesi</a:t>
            </a:r>
          </a:p>
          <a:p>
            <a:pPr algn="ctr"/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verilir.</a:t>
            </a:r>
            <a:endParaRPr lang="tr-T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55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299545" y="1367194"/>
            <a:ext cx="6290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Ödül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44365" y="2247785"/>
            <a:ext cx="64008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Okul öğrenci ödül ve disiplin kurulu, </a:t>
            </a:r>
            <a:endParaRPr lang="tr-TR" sz="2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derslerdeki </a:t>
            </a:r>
            <a:r>
              <a:rPr lang="tr-T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gayret ve </a:t>
            </a:r>
            <a:r>
              <a:rPr lang="tr-T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başarılarıyla</a:t>
            </a:r>
          </a:p>
          <a:p>
            <a:pPr algn="ctr"/>
            <a:r>
              <a:rPr lang="tr-T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üstünlük </a:t>
            </a:r>
            <a:r>
              <a:rPr lang="tr-T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gösteren, </a:t>
            </a:r>
          </a:p>
          <a:p>
            <a:pPr algn="ctr"/>
            <a:r>
              <a:rPr lang="tr-T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tüm </a:t>
            </a:r>
            <a:r>
              <a:rPr lang="tr-T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derslerden başarılı olan, </a:t>
            </a:r>
            <a:endParaRPr lang="tr-TR" sz="2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dönem </a:t>
            </a:r>
            <a:r>
              <a:rPr lang="tr-T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puanlarının ağırlıklı ortalaması </a:t>
            </a:r>
            <a:endParaRPr lang="tr-TR" sz="2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400" b="1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70,00 </a:t>
            </a:r>
            <a:r>
              <a:rPr lang="tr-TR" sz="2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ten aşağı olmayan </a:t>
            </a:r>
            <a:r>
              <a:rPr lang="tr-T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ve </a:t>
            </a:r>
            <a:endParaRPr lang="tr-TR" sz="2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400" b="1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davranış puanı 100 </a:t>
            </a:r>
            <a:r>
              <a:rPr lang="tr-TR" sz="2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olan </a:t>
            </a:r>
            <a:r>
              <a:rPr lang="tr-T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öğrencilerden;</a:t>
            </a:r>
          </a:p>
          <a:p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Calibri" pitchFamily="34" charset="0"/>
              </a:rPr>
              <a:t>a) 70,00-84,99 arasındakileri teşekkür belgesi,</a:t>
            </a:r>
          </a:p>
          <a:p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Calibri" pitchFamily="34" charset="0"/>
              </a:rPr>
              <a:t>b) 85,00 ve daha yukarı olanları takdir belgesi,</a:t>
            </a:r>
          </a:p>
          <a:p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Calibri" pitchFamily="34" charset="0"/>
              </a:rPr>
              <a:t>c) Ortaöğrenim süresince en az üç öğretim yılının bütün döneminde takdir belgesi alanları üstün başarı belgesi</a:t>
            </a:r>
          </a:p>
          <a:p>
            <a:pPr algn="ctr"/>
            <a:r>
              <a:rPr lang="tr-T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ile ödüllendirir.</a:t>
            </a:r>
            <a:endParaRPr lang="tr-T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31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299545" y="1367194"/>
            <a:ext cx="6290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Ödül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44365" y="2493250"/>
            <a:ext cx="6400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chemeClr val="bg2">
                    <a:lumMod val="10000"/>
                  </a:schemeClr>
                </a:solidFill>
              </a:rPr>
              <a:t>Ö</a:t>
            </a:r>
            <a:r>
              <a:rPr lang="tr-TR" sz="2800" b="1" dirty="0" smtClean="0">
                <a:solidFill>
                  <a:schemeClr val="bg2">
                    <a:lumMod val="10000"/>
                  </a:schemeClr>
                </a:solidFill>
              </a:rPr>
              <a:t>ğrencinin okul </a:t>
            </a:r>
            <a:r>
              <a:rPr lang="tr-TR" sz="2800" b="1" dirty="0">
                <a:solidFill>
                  <a:schemeClr val="bg2">
                    <a:lumMod val="10000"/>
                  </a:schemeClr>
                </a:solidFill>
              </a:rPr>
              <a:t>içindeki ve dışındaki genel durumu</a:t>
            </a:r>
            <a:r>
              <a:rPr lang="tr-TR" sz="2800" b="1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</a:p>
          <a:p>
            <a:pPr algn="ctr"/>
            <a:r>
              <a:rPr lang="tr-TR" sz="2800" b="1" dirty="0" smtClean="0">
                <a:solidFill>
                  <a:schemeClr val="bg2">
                    <a:lumMod val="10000"/>
                  </a:schemeClr>
                </a:solidFill>
              </a:rPr>
              <a:t>ders </a:t>
            </a:r>
            <a:r>
              <a:rPr lang="tr-TR" sz="2800" b="1" dirty="0">
                <a:solidFill>
                  <a:schemeClr val="bg2">
                    <a:lumMod val="10000"/>
                  </a:schemeClr>
                </a:solidFill>
              </a:rPr>
              <a:t>ve ders dışı faaliyetlerdeki </a:t>
            </a:r>
            <a:r>
              <a:rPr lang="tr-TR" sz="2800" b="1" dirty="0" smtClean="0">
                <a:solidFill>
                  <a:schemeClr val="bg2">
                    <a:lumMod val="10000"/>
                  </a:schemeClr>
                </a:solidFill>
              </a:rPr>
              <a:t>başarısı,</a:t>
            </a:r>
          </a:p>
          <a:p>
            <a:pPr algn="ctr"/>
            <a:r>
              <a:rPr lang="tr-TR" sz="2800" b="1" dirty="0" smtClean="0">
                <a:solidFill>
                  <a:schemeClr val="bg2">
                    <a:lumMod val="10000"/>
                  </a:schemeClr>
                </a:solidFill>
              </a:rPr>
              <a:t>davranışının </a:t>
            </a:r>
            <a:r>
              <a:rPr lang="tr-TR" sz="2800" b="1" dirty="0">
                <a:solidFill>
                  <a:schemeClr val="bg2">
                    <a:lumMod val="10000"/>
                  </a:schemeClr>
                </a:solidFill>
              </a:rPr>
              <a:t>niteliği, önemi </a:t>
            </a:r>
            <a:endParaRPr lang="tr-TR" sz="2800" b="1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r>
              <a:rPr lang="tr-TR" sz="2800" b="1" dirty="0" smtClean="0">
                <a:solidFill>
                  <a:schemeClr val="bg2">
                    <a:lumMod val="10000"/>
                  </a:schemeClr>
                </a:solidFill>
              </a:rPr>
              <a:t>ve </a:t>
            </a:r>
            <a:r>
              <a:rPr lang="tr-TR" sz="2800" b="1" dirty="0">
                <a:solidFill>
                  <a:schemeClr val="bg2">
                    <a:lumMod val="10000"/>
                  </a:schemeClr>
                </a:solidFill>
              </a:rPr>
              <a:t>çevresine örnek olup </a:t>
            </a:r>
            <a:r>
              <a:rPr lang="tr-TR" sz="2800" b="1" dirty="0" smtClean="0">
                <a:solidFill>
                  <a:schemeClr val="bg2">
                    <a:lumMod val="10000"/>
                  </a:schemeClr>
                </a:solidFill>
              </a:rPr>
              <a:t>olmadığı gibi</a:t>
            </a:r>
          </a:p>
          <a:p>
            <a:pPr algn="ctr"/>
            <a:r>
              <a:rPr lang="tr-TR" sz="2800" b="1" dirty="0" smtClean="0">
                <a:solidFill>
                  <a:schemeClr val="bg2">
                    <a:lumMod val="10000"/>
                  </a:schemeClr>
                </a:solidFill>
              </a:rPr>
              <a:t>hususlar </a:t>
            </a:r>
            <a:r>
              <a:rPr lang="tr-TR" sz="2800" b="1" dirty="0">
                <a:solidFill>
                  <a:schemeClr val="bg2">
                    <a:lumMod val="10000"/>
                  </a:schemeClr>
                </a:solidFill>
              </a:rPr>
              <a:t>göz önünde </a:t>
            </a:r>
            <a:r>
              <a:rPr lang="tr-TR" sz="2800" b="1" dirty="0" smtClean="0">
                <a:solidFill>
                  <a:schemeClr val="bg2">
                    <a:lumMod val="10000"/>
                  </a:schemeClr>
                </a:solidFill>
              </a:rPr>
              <a:t>bulundurularak</a:t>
            </a:r>
          </a:p>
          <a:p>
            <a:pPr algn="ctr"/>
            <a:r>
              <a:rPr lang="tr-TR" sz="2800" b="1" dirty="0" smtClean="0">
                <a:solidFill>
                  <a:schemeClr val="bg2">
                    <a:lumMod val="10000"/>
                  </a:schemeClr>
                </a:solidFill>
              </a:rPr>
              <a:t>davranış puanı indirilmemiş öğrenciler</a:t>
            </a:r>
          </a:p>
          <a:p>
            <a:pPr algn="ctr"/>
            <a:r>
              <a:rPr lang="tr-TR" sz="2800" b="1" dirty="0" smtClean="0">
                <a:solidFill>
                  <a:schemeClr val="bg2">
                    <a:lumMod val="10000"/>
                  </a:schemeClr>
                </a:solidFill>
              </a:rPr>
              <a:t>okul onur kurulu tarafından</a:t>
            </a:r>
          </a:p>
          <a:p>
            <a:pPr algn="ctr"/>
            <a:r>
              <a:rPr lang="tr-TR" sz="2800" b="1" dirty="0" smtClean="0">
                <a:solidFill>
                  <a:schemeClr val="bg1"/>
                </a:solidFill>
              </a:rPr>
              <a:t>onur belgesi </a:t>
            </a:r>
            <a:r>
              <a:rPr lang="tr-TR" sz="2800" b="1" dirty="0" smtClean="0">
                <a:solidFill>
                  <a:schemeClr val="bg2">
                    <a:lumMod val="10000"/>
                  </a:schemeClr>
                </a:solidFill>
              </a:rPr>
              <a:t>ile </a:t>
            </a:r>
          </a:p>
          <a:p>
            <a:pPr algn="ctr"/>
            <a:r>
              <a:rPr lang="tr-TR" sz="2800" b="1" dirty="0" smtClean="0">
                <a:solidFill>
                  <a:schemeClr val="bg2">
                    <a:lumMod val="10000"/>
                  </a:schemeClr>
                </a:solidFill>
              </a:rPr>
              <a:t>ödüllendirilir.</a:t>
            </a:r>
            <a:endParaRPr lang="tr-TR" sz="28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97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299545" y="1367194"/>
            <a:ext cx="6290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Disiplin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99545" y="2713967"/>
            <a:ext cx="6400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Öğrencilere, disiplin cezasını gerektiren davranış ve fiillerinin niteliklerine göre;</a:t>
            </a:r>
          </a:p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Calibri" pitchFamily="34" charset="0"/>
              </a:rPr>
              <a:t>a) Kınama,</a:t>
            </a:r>
          </a:p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Calibri" pitchFamily="34" charset="0"/>
              </a:rPr>
              <a:t>b) Okuldan kısa süreli uzaklaştırma,</a:t>
            </a:r>
          </a:p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Calibri" pitchFamily="34" charset="0"/>
              </a:rPr>
              <a:t>c) Okul değiştirme,</a:t>
            </a:r>
          </a:p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Calibri" pitchFamily="34" charset="0"/>
              </a:rPr>
              <a:t>ç) Örgün eğitim dışına çıkarma</a:t>
            </a:r>
          </a:p>
          <a:p>
            <a:pPr algn="ctr"/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cezalarından biri verilir.</a:t>
            </a:r>
            <a:endParaRPr lang="tr-T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50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Metin kutusu 4"/>
          <p:cNvSpPr txBox="1"/>
          <p:nvPr/>
        </p:nvSpPr>
        <p:spPr>
          <a:xfrm>
            <a:off x="287719" y="1022423"/>
            <a:ext cx="6290441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Öğrencilerin Uyacakları Kurallar </a:t>
            </a:r>
          </a:p>
          <a:p>
            <a:pPr algn="ctr"/>
            <a:r>
              <a:rPr lang="tr-TR" sz="32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Ve Öğrencilerden Beklenen Davranışlar</a:t>
            </a:r>
          </a:p>
        </p:txBody>
      </p:sp>
      <p:sp>
        <p:nvSpPr>
          <p:cNvPr id="6" name="Dikdörtgen 5"/>
          <p:cNvSpPr/>
          <p:nvPr/>
        </p:nvSpPr>
        <p:spPr>
          <a:xfrm>
            <a:off x="287719" y="3567603"/>
            <a:ext cx="629044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lphaLcParenR"/>
            </a:pP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Atatürk 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inkılâp ve ilkelerine bağlı kalmaları ve bunları korumaları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,</a:t>
            </a:r>
          </a:p>
          <a:p>
            <a:endParaRPr lang="tr-TR" sz="2800" b="1" dirty="0">
              <a:solidFill>
                <a:srgbClr val="121236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b) 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  Hukuka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, toplum değerlerine ve okul kurallarına uymaları,</a:t>
            </a:r>
            <a:endParaRPr lang="tr-TR" sz="2800" b="1" dirty="0">
              <a:solidFill>
                <a:srgbClr val="1212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12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299545" y="1367194"/>
            <a:ext cx="6290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Disiplin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89186" y="2666670"/>
            <a:ext cx="6400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Kınama;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tr-TR" sz="2800" b="1" dirty="0" smtClean="0">
              <a:solidFill>
                <a:schemeClr val="bg2">
                  <a:lumMod val="2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öğrenciye</a:t>
            </a:r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, </a:t>
            </a:r>
            <a:endParaRPr lang="tr-TR" sz="2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cezayı </a:t>
            </a:r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gerektiren </a:t>
            </a:r>
            <a:endParaRPr lang="tr-TR" sz="2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davranışta </a:t>
            </a:r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bulunduğunun </a:t>
            </a:r>
            <a:endParaRPr lang="tr-TR" sz="2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ve tekrarından kaçınmasının </a:t>
            </a: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kesin </a:t>
            </a:r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bir dille </a:t>
            </a:r>
            <a:endParaRPr lang="tr-TR" sz="2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ve </a:t>
            </a:r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yazılı </a:t>
            </a:r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olarak</a:t>
            </a: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bildirilmesidir</a:t>
            </a:r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tr-T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87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299545" y="1367194"/>
            <a:ext cx="6290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Disiplin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44365" y="2247785"/>
            <a:ext cx="6400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Okuldan kısa süreli uzaklaştırma; </a:t>
            </a:r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öğrencinin ceza olarak verilen süre kadar ders ve ders dışı her türlü</a:t>
            </a:r>
          </a:p>
          <a:p>
            <a:pPr algn="ctr"/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etkinlikten mahrum bırakılmasıdır. </a:t>
            </a:r>
            <a:endParaRPr lang="tr-TR" sz="2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tr-T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Okuldan </a:t>
            </a:r>
            <a:r>
              <a:rPr lang="tr-TR" sz="28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1-5 gün </a:t>
            </a:r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arasında </a:t>
            </a:r>
            <a:endParaRPr lang="tr-TR" sz="2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kısa </a:t>
            </a:r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süreli </a:t>
            </a:r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uzaklaştırma cezası </a:t>
            </a: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verilir.</a:t>
            </a:r>
          </a:p>
          <a:p>
            <a:pPr algn="ctr"/>
            <a:endParaRPr lang="tr-T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Bu süreler öğrencinin </a:t>
            </a:r>
          </a:p>
          <a:p>
            <a:pPr algn="ctr"/>
            <a:r>
              <a:rPr lang="tr-T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özürlü devamsızlık </a:t>
            </a: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süresine eklenir.</a:t>
            </a:r>
            <a:endParaRPr lang="tr-T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30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299545" y="1367194"/>
            <a:ext cx="6290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Disiplin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99545" y="3060808"/>
            <a:ext cx="6400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Okul değiştirme</a:t>
            </a:r>
            <a:r>
              <a:rPr lang="tr-TR" sz="28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;</a:t>
            </a:r>
          </a:p>
          <a:p>
            <a:pPr algn="ctr"/>
            <a:r>
              <a:rPr lang="tr-TR" sz="2800" b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öğrencinin yerleşim yeri </a:t>
            </a:r>
            <a:endParaRPr lang="tr-TR" sz="2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öncelikli </a:t>
            </a:r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olmak üzere, </a:t>
            </a:r>
            <a:endParaRPr lang="tr-TR" sz="2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aynı </a:t>
            </a:r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tür veya derecedeki </a:t>
            </a:r>
            <a:endParaRPr lang="tr-TR" sz="2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başka </a:t>
            </a:r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bir okula</a:t>
            </a:r>
          </a:p>
          <a:p>
            <a:pPr algn="ctr"/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naklinin yapılmasıdır.</a:t>
            </a:r>
            <a:endParaRPr lang="tr-T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29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299545" y="1367194"/>
            <a:ext cx="6290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Disiplin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99545" y="3060808"/>
            <a:ext cx="6400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Örgün eğitim dışına çıkarma</a:t>
            </a:r>
            <a:r>
              <a:rPr lang="tr-TR" sz="28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;</a:t>
            </a: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öğrencinin örgün ortaöğretim kurumları ile ilişiğinin kesilmesidir</a:t>
            </a:r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ctr"/>
            <a:endParaRPr lang="tr-T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Öğrenci </a:t>
            </a:r>
          </a:p>
          <a:p>
            <a:pPr algn="ctr"/>
            <a:r>
              <a:rPr lang="tr-T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Açık Öğretim Lisesi’ne </a:t>
            </a: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yönlendirilir.</a:t>
            </a:r>
            <a:endParaRPr lang="tr-T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92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299545" y="1367194"/>
            <a:ext cx="6290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Disiplin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68013" y="2824325"/>
            <a:ext cx="6400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Disiplin cezası verilmesine </a:t>
            </a:r>
            <a:endParaRPr lang="tr-TR" sz="2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sebep </a:t>
            </a:r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olmuş bir fiil veya davranışın </a:t>
            </a:r>
            <a:endParaRPr lang="tr-TR" sz="2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bir </a:t>
            </a:r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öğretim yılı içerisinde </a:t>
            </a:r>
            <a:endParaRPr lang="tr-TR" sz="2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tekrarında </a:t>
            </a:r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veya </a:t>
            </a:r>
            <a:endParaRPr lang="tr-TR" sz="2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aynı </a:t>
            </a:r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cezayı gerektiren </a:t>
            </a:r>
            <a:endParaRPr lang="tr-TR" sz="2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farklı </a:t>
            </a:r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bir </a:t>
            </a:r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fiil veya davranışın</a:t>
            </a: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gerçekleşmesinde </a:t>
            </a:r>
          </a:p>
          <a:p>
            <a:pPr algn="ctr"/>
            <a:r>
              <a:rPr lang="tr-TR" sz="2800" b="1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bir </a:t>
            </a:r>
            <a:r>
              <a:rPr lang="tr-TR" sz="28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derece ağır ceza uygulanır.</a:t>
            </a:r>
            <a:endParaRPr lang="tr-TR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12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299545" y="1367194"/>
            <a:ext cx="62904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Davranış Puanının İndirilmesi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44365" y="3313057"/>
            <a:ext cx="64008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Her ders yılı başında öğrencilerin </a:t>
            </a:r>
            <a:endParaRPr lang="tr-TR" sz="2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davranış </a:t>
            </a:r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puanı </a:t>
            </a:r>
            <a:r>
              <a:rPr lang="tr-T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100’dür.</a:t>
            </a:r>
          </a:p>
          <a:p>
            <a:r>
              <a:rPr lang="tr-TR" sz="24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Ceza </a:t>
            </a:r>
            <a:r>
              <a:rPr lang="tr-TR" sz="2400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alan öğrencilerin davranış puanlarından;</a:t>
            </a:r>
          </a:p>
          <a:p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Calibri" pitchFamily="34" charset="0"/>
              </a:rPr>
              <a:t>a) Kınama cezası için 10,</a:t>
            </a:r>
          </a:p>
          <a:p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Calibri" pitchFamily="34" charset="0"/>
              </a:rPr>
              <a:t>b) Okuldan kısa süreli uzaklaştırma cezası için 20,</a:t>
            </a:r>
          </a:p>
          <a:p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Calibri" pitchFamily="34" charset="0"/>
              </a:rPr>
              <a:t>c) Okul değiştirme cezası için 40,</a:t>
            </a:r>
          </a:p>
          <a:p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Calibri" pitchFamily="34" charset="0"/>
              </a:rPr>
              <a:t>ç) Örgün eğitim dışına çıkarma cezası için 80</a:t>
            </a:r>
          </a:p>
          <a:p>
            <a:pPr algn="ctr"/>
            <a:r>
              <a:rPr lang="tr-T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puan indirilir.</a:t>
            </a:r>
            <a:endParaRPr lang="tr-T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19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3" name="Dikdörtgen 2"/>
          <p:cNvSpPr/>
          <p:nvPr/>
        </p:nvSpPr>
        <p:spPr>
          <a:xfrm>
            <a:off x="189186" y="2967674"/>
            <a:ext cx="6558455" cy="30931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6500" b="1" dirty="0" smtClean="0">
                <a:ln/>
                <a:solidFill>
                  <a:srgbClr val="FFC000"/>
                </a:solidFill>
              </a:rPr>
              <a:t>Ortaöğretim </a:t>
            </a:r>
          </a:p>
          <a:p>
            <a:pPr algn="ctr"/>
            <a:r>
              <a:rPr lang="tr-TR" sz="6500" b="1" dirty="0" smtClean="0">
                <a:ln/>
                <a:solidFill>
                  <a:srgbClr val="FFC000"/>
                </a:solidFill>
              </a:rPr>
              <a:t>Kurumları </a:t>
            </a:r>
          </a:p>
          <a:p>
            <a:pPr algn="ctr"/>
            <a:r>
              <a:rPr lang="tr-TR" sz="6500" b="1" dirty="0" smtClean="0">
                <a:ln/>
                <a:solidFill>
                  <a:srgbClr val="FFC000"/>
                </a:solidFill>
              </a:rPr>
              <a:t>Yönetmeliği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323192" y="6297925"/>
            <a:ext cx="6290441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5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Kılık - Kıyafet</a:t>
            </a:r>
            <a:endParaRPr lang="tr-TR" sz="65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0291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299544" y="1605747"/>
            <a:ext cx="6290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Kılık - Kıyafet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646386" y="2824325"/>
            <a:ext cx="557310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Öğrencilerin </a:t>
            </a: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okul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yönetimi </a:t>
            </a:r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ve</a:t>
            </a: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okul-aile birliğinin koordinatörlüğünde </a:t>
            </a: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eğitim-öğretim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yılı </a:t>
            </a:r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için </a:t>
            </a:r>
          </a:p>
          <a:p>
            <a:pPr algn="ctr"/>
            <a:r>
              <a:rPr lang="tr-TR" sz="28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belirlenen </a:t>
            </a:r>
            <a:r>
              <a:rPr lang="tr-TR" sz="28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okul </a:t>
            </a:r>
            <a:r>
              <a:rPr lang="tr-TR" sz="28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kıyafetini </a:t>
            </a:r>
          </a:p>
          <a:p>
            <a:pPr algn="ctr"/>
            <a:r>
              <a:rPr lang="tr-TR" sz="28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giymesi zorunludur.</a:t>
            </a:r>
            <a:endParaRPr lang="tr-TR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47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323192" y="2024505"/>
            <a:ext cx="6290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Kılık - Kıyafet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646386" y="3234229"/>
            <a:ext cx="557310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Öğrenciler, </a:t>
            </a:r>
            <a:endParaRPr lang="tr-TR" sz="2800" b="1" dirty="0" smtClean="0">
              <a:solidFill>
                <a:schemeClr val="accent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beden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eğitimi ve spor </a:t>
            </a:r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derslerinde</a:t>
            </a: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eşofman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,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diğer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spor etkinliklerinde </a:t>
            </a:r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ise</a:t>
            </a: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etkinliğin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özelliğine uygun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kıyafet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giyer.</a:t>
            </a:r>
            <a:endParaRPr lang="tr-TR" sz="2800" b="1" dirty="0">
              <a:solidFill>
                <a:srgbClr val="542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50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323192" y="1992974"/>
            <a:ext cx="6290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Kılık - Kıyafet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646386" y="3328822"/>
            <a:ext cx="557310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Sağlık özrü bulunan ve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bu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durumu </a:t>
            </a:r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belgelendiren</a:t>
            </a: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öğrencilerin </a:t>
            </a: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özürlerinin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gerektirdiği şekilde giyinmelerine izin verilir.</a:t>
            </a:r>
            <a:endParaRPr lang="tr-TR" sz="2800" b="1" dirty="0">
              <a:solidFill>
                <a:srgbClr val="542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83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Metin kutusu 4"/>
          <p:cNvSpPr txBox="1"/>
          <p:nvPr/>
        </p:nvSpPr>
        <p:spPr>
          <a:xfrm>
            <a:off x="287719" y="1022423"/>
            <a:ext cx="6290441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Öğrencilerin Uyacakları Kurallar </a:t>
            </a:r>
          </a:p>
          <a:p>
            <a:pPr algn="ctr"/>
            <a:r>
              <a:rPr lang="tr-TR" sz="32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Ve Öğrencilerden Beklenen Davranışlar</a:t>
            </a:r>
          </a:p>
        </p:txBody>
      </p:sp>
      <p:sp>
        <p:nvSpPr>
          <p:cNvPr id="6" name="Dikdörtgen 5"/>
          <p:cNvSpPr/>
          <p:nvPr/>
        </p:nvSpPr>
        <p:spPr>
          <a:xfrm>
            <a:off x="287719" y="3157700"/>
            <a:ext cx="629044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c) 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 Doğru 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sözlü, dürüst, yardımsever, erdemli, saygılı ve çalışkan olmaları; güzel ve nazik tavır sergilemeleri; kaba söz ve 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davranışlarda bulunmamaları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; barış, değerbilirlik, hoşgörü, sabır, özgürlük, eşitlik ve dayanışmadan yana davranış göstermeleri,</a:t>
            </a:r>
            <a:endParaRPr lang="tr-TR" sz="2800" b="1" dirty="0">
              <a:solidFill>
                <a:srgbClr val="1212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63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323192" y="2021246"/>
            <a:ext cx="6290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Kılık - Kıyafet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796152" y="3212004"/>
            <a:ext cx="557310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Öğrenciler;</a:t>
            </a: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öğrenim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gördükleri okulun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arması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ve rozeti dışında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nişan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, arma, sembol, rozet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ve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benzeri takılar </a:t>
            </a:r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takamaz </a:t>
            </a:r>
            <a:endParaRPr lang="tr-TR" sz="2800" b="1" dirty="0">
              <a:solidFill>
                <a:srgbClr val="542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8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323192" y="2021246"/>
            <a:ext cx="6290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Kılık - Kıyafet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796152" y="3212004"/>
            <a:ext cx="557310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Öğrenciler;</a:t>
            </a:r>
          </a:p>
          <a:p>
            <a:pPr algn="ctr"/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 İnsan sağlığını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olumsuz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yönde etkileyen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ve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mevsim şartlarına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uygun olmayan</a:t>
            </a: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kıyafetler </a:t>
            </a:r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giyemez</a:t>
            </a:r>
            <a:endParaRPr lang="tr-TR" sz="2800" b="1" dirty="0">
              <a:solidFill>
                <a:srgbClr val="542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28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323192" y="2021246"/>
            <a:ext cx="6290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Kılık - Kıyafet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681859" y="3543080"/>
            <a:ext cx="55731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Öğrenciler;</a:t>
            </a:r>
          </a:p>
          <a:p>
            <a:pPr algn="ctr"/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Yırtık veya delikli kıyafetler ile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şeffaf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kıyafetler </a:t>
            </a:r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giyemez</a:t>
            </a:r>
            <a:endParaRPr lang="tr-TR" sz="2800" b="1" dirty="0">
              <a:solidFill>
                <a:srgbClr val="542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17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323192" y="2021246"/>
            <a:ext cx="6290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Kılık - Kıyafet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681858" y="3212004"/>
            <a:ext cx="55731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Öğrenciler;</a:t>
            </a:r>
          </a:p>
          <a:p>
            <a:pPr algn="ctr"/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 Vücut hatlarını belli eden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şort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, tayt gibi kıyafetler ile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diz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üstü etek,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derin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yırtmaçlı </a:t>
            </a:r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etek,</a:t>
            </a: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kısa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pantolon,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kolsuz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tişört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ve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kolsuz gömlek giyemez</a:t>
            </a:r>
            <a:endParaRPr lang="tr-TR" sz="2800" b="1" dirty="0">
              <a:solidFill>
                <a:srgbClr val="542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06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323192" y="2021246"/>
            <a:ext cx="6290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Kılık - Kıyafet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646386" y="3275066"/>
            <a:ext cx="557310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Öğrenciler;</a:t>
            </a:r>
          </a:p>
          <a:p>
            <a:pPr algn="ctr"/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 Okullarda yüzü açık </a:t>
            </a:r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bulunur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,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siyasî sembol içeren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simge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, şekil ve yazıların yer </a:t>
            </a:r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aldığı</a:t>
            </a: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fular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, bere, şapka, çanta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ve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benzeri materyalleri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kullanamaz</a:t>
            </a:r>
            <a:endParaRPr lang="tr-TR" sz="2800" b="1" dirty="0">
              <a:solidFill>
                <a:srgbClr val="542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75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323192" y="2021246"/>
            <a:ext cx="6290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Kılık - Kıyafet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681859" y="3117411"/>
            <a:ext cx="55731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Öğrenciler;</a:t>
            </a:r>
          </a:p>
          <a:p>
            <a:pPr algn="ctr"/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saç boyama,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vücuda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dövme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ve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makyaj yapamaz,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err="1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pirsing</a:t>
            </a:r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takamaz,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bıyık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ve sakal bırakamaz, </a:t>
            </a:r>
            <a:endParaRPr lang="tr-TR" sz="2800" b="1" dirty="0">
              <a:solidFill>
                <a:srgbClr val="542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55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323192" y="2021246"/>
            <a:ext cx="6290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Kılık - Kıyafet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681859" y="3543080"/>
            <a:ext cx="557310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Kılık- Kıyafet kurallarına </a:t>
            </a:r>
          </a:p>
          <a:p>
            <a:pPr algn="ctr"/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dikkat etmeyen öğrencilere</a:t>
            </a:r>
          </a:p>
          <a:p>
            <a:pPr algn="ctr"/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Millî Eğitim Bakanlığı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Ortaöğretim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Kurumları </a:t>
            </a:r>
            <a:endParaRPr lang="tr-TR" sz="2800" b="1" dirty="0" smtClean="0">
              <a:solidFill>
                <a:srgbClr val="542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Ödül </a:t>
            </a:r>
            <a:r>
              <a:rPr lang="tr-TR" sz="2800" b="1" dirty="0">
                <a:solidFill>
                  <a:srgbClr val="542000"/>
                </a:solidFill>
                <a:latin typeface="Calibri" pitchFamily="34" charset="0"/>
                <a:cs typeface="Calibri" pitchFamily="34" charset="0"/>
              </a:rPr>
              <a:t>ve Disiplin Yönetmeliği hükümleri uygulanır. </a:t>
            </a:r>
            <a:endParaRPr lang="tr-TR" sz="2800" b="1" dirty="0">
              <a:solidFill>
                <a:srgbClr val="542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17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3" name="Dikdörtgen 2"/>
          <p:cNvSpPr/>
          <p:nvPr/>
        </p:nvSpPr>
        <p:spPr>
          <a:xfrm>
            <a:off x="149773" y="2675574"/>
            <a:ext cx="6558455" cy="30931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6500" b="1" dirty="0" smtClean="0">
                <a:ln/>
                <a:solidFill>
                  <a:srgbClr val="FFC000"/>
                </a:solidFill>
              </a:rPr>
              <a:t>Ortaöğretim </a:t>
            </a:r>
          </a:p>
          <a:p>
            <a:pPr algn="ctr"/>
            <a:r>
              <a:rPr lang="tr-TR" sz="6500" b="1" dirty="0" smtClean="0">
                <a:ln/>
                <a:solidFill>
                  <a:srgbClr val="FFC000"/>
                </a:solidFill>
              </a:rPr>
              <a:t>Kurumları </a:t>
            </a:r>
          </a:p>
          <a:p>
            <a:pPr algn="ctr"/>
            <a:r>
              <a:rPr lang="tr-TR" sz="6500" b="1" dirty="0" smtClean="0">
                <a:ln/>
                <a:solidFill>
                  <a:srgbClr val="FFC000"/>
                </a:solidFill>
              </a:rPr>
              <a:t>Yönetmeliği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228600" y="5997623"/>
            <a:ext cx="6400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5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Devam - </a:t>
            </a:r>
            <a:r>
              <a:rPr lang="tr-TR" sz="65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Devamsızlık</a:t>
            </a:r>
            <a:endParaRPr lang="tr-TR" sz="65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99955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89186" y="1908223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Devam - </a:t>
            </a:r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Devamsızlık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619634" y="3584028"/>
            <a:ext cx="597035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Okula devam zorunludur.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Veliler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, öğrencilerinin okula devamını sağlamakla yükümlüdürler.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14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89186" y="1908223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Devam - </a:t>
            </a:r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Devamsızlık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27343" y="3773214"/>
            <a:ext cx="59703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Günlük toplam ders </a:t>
            </a:r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saatinin</a:t>
            </a: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2/3 ü ve daha </a:t>
            </a:r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fazlasına</a:t>
            </a: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gelmeyenlerin devamsızlığı </a:t>
            </a:r>
            <a:r>
              <a:rPr lang="tr-TR" sz="2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bir gün,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diğer devamsızlıklar</a:t>
            </a:r>
          </a:p>
          <a:p>
            <a:pPr algn="ctr"/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ise </a:t>
            </a:r>
            <a:r>
              <a:rPr lang="tr-TR" sz="2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yarım gün sayılır.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85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Metin kutusu 4"/>
          <p:cNvSpPr txBox="1"/>
          <p:nvPr/>
        </p:nvSpPr>
        <p:spPr>
          <a:xfrm>
            <a:off x="287718" y="1006658"/>
            <a:ext cx="6290441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Öğrencilerin Uyacakları Kurallar </a:t>
            </a:r>
          </a:p>
          <a:p>
            <a:pPr algn="ctr"/>
            <a:r>
              <a:rPr lang="tr-TR" sz="32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Ve Öğrencilerden Beklenen Davranışlar</a:t>
            </a:r>
          </a:p>
        </p:txBody>
      </p:sp>
      <p:sp>
        <p:nvSpPr>
          <p:cNvPr id="6" name="Dikdörtgen 5"/>
          <p:cNvSpPr/>
          <p:nvPr/>
        </p:nvSpPr>
        <p:spPr>
          <a:xfrm>
            <a:off x="287718" y="3123870"/>
            <a:ext cx="629044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ç) Irk, renk, cinsiyet, dil, din, milliyet ayrımı yapmaksızın herkese karşı iyi davranmaları; insan hak ve özgürlüğüyle onurunun korunması 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için gerekli 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duyarlılığı 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göstermeleri</a:t>
            </a:r>
          </a:p>
          <a:p>
            <a:endParaRPr lang="tr-TR" sz="2800" b="1" dirty="0" smtClean="0">
              <a:solidFill>
                <a:srgbClr val="121236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d) Tutumlu olmaları; millet malını, okulunu ve eşyasını kendi öz malı gibi korumaları ve zarar vermemeleri,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57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89186" y="1908223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Devam - </a:t>
            </a:r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Devamsızlık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83237" y="3189890"/>
            <a:ext cx="59703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Okul içinde veya il içinde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MEB onaylı izinlerin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dışında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okul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müdürü veya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görevlendirmesi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hâlinde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nöbetçi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müdür yardımcısı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t</a:t>
            </a:r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arafından verilen</a:t>
            </a: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faaliyet izinleri </a:t>
            </a:r>
            <a:endParaRPr lang="tr-TR" sz="28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devamsızlıktan </a:t>
            </a:r>
            <a:r>
              <a:rPr lang="tr-TR" sz="2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sayılmaz.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34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89186" y="1908223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Devam - </a:t>
            </a:r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Devamsızlık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04410" y="3300249"/>
            <a:ext cx="5970352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Devamsızlık süresi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özürsüz </a:t>
            </a:r>
            <a:r>
              <a:rPr lang="tr-TR" sz="3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10 günü, </a:t>
            </a:r>
            <a:endParaRPr lang="tr-TR" sz="3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toplamda </a:t>
            </a:r>
            <a:r>
              <a:rPr lang="tr-TR" sz="3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30 </a:t>
            </a:r>
            <a:r>
              <a:rPr lang="tr-TR" sz="3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günü</a:t>
            </a: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aşan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öğrenciler,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ders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puanları ne olursa olsun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BAŞARISIZ SAYILIR </a:t>
            </a: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ve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durumları yazılı olarak</a:t>
            </a:r>
          </a:p>
          <a:p>
            <a:pPr algn="ctr"/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velilerine bildirilir.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74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89186" y="1908223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Devam - </a:t>
            </a:r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Devamsızlık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89186" y="3584028"/>
            <a:ext cx="6400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Birinci dereceden yakınını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kaybeden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öğrenciler için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özürsüz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devamsızlık süresi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10 </a:t>
            </a:r>
            <a:r>
              <a:rPr lang="tr-TR" sz="2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günü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geçmemek kaydıyla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toplam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devamsızlık </a:t>
            </a:r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süresi </a:t>
            </a:r>
          </a:p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40 günü </a:t>
            </a:r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geçerse </a:t>
            </a:r>
          </a:p>
          <a:p>
            <a:pPr algn="ctr"/>
            <a:r>
              <a:rPr lang="tr-TR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BAŞARISIZ SAYILIR.</a:t>
            </a:r>
            <a:endParaRPr lang="tr-TR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9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89186" y="1253906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Devam - </a:t>
            </a:r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Devamsızlık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04410" y="2084903"/>
            <a:ext cx="5970352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Üniversite </a:t>
            </a:r>
            <a:r>
              <a:rPr lang="tr-TR" sz="24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hastaneleri, </a:t>
            </a:r>
            <a:endParaRPr lang="tr-TR" sz="24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4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eğitim </a:t>
            </a:r>
            <a:r>
              <a:rPr lang="tr-TR" sz="24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ve araştırma hastaneleri </a:t>
            </a:r>
            <a:endParaRPr lang="tr-TR" sz="24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4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veya </a:t>
            </a:r>
            <a:r>
              <a:rPr lang="tr-TR" sz="24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tam teşekküllü hastanelerde </a:t>
            </a:r>
            <a:endParaRPr lang="tr-TR" sz="24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4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kontrol </a:t>
            </a:r>
            <a:r>
              <a:rPr lang="tr-TR" sz="24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kayıtlı sürekli tedaviyi, </a:t>
            </a:r>
            <a:endParaRPr lang="tr-TR" sz="24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4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yatarak </a:t>
            </a:r>
            <a:r>
              <a:rPr lang="tr-TR" sz="24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tedaviyi ya </a:t>
            </a:r>
            <a:r>
              <a:rPr lang="tr-TR" sz="24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da organ naklini</a:t>
            </a:r>
          </a:p>
          <a:p>
            <a:pPr algn="ctr"/>
            <a:r>
              <a:rPr lang="tr-TR" sz="24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gerektiren </a:t>
            </a:r>
            <a:r>
              <a:rPr lang="tr-TR" sz="24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hastalığı bulunanlar, </a:t>
            </a:r>
            <a:endParaRPr lang="tr-TR" sz="24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4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sosyal </a:t>
            </a:r>
            <a:r>
              <a:rPr lang="tr-TR" sz="24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hizmet, emniyet ve </a:t>
            </a:r>
            <a:r>
              <a:rPr lang="tr-TR" sz="24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asayiş</a:t>
            </a:r>
          </a:p>
          <a:p>
            <a:pPr algn="ctr"/>
            <a:r>
              <a:rPr lang="tr-TR" sz="24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birimlerinin </a:t>
            </a:r>
            <a:r>
              <a:rPr lang="tr-TR" sz="24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resmî </a:t>
            </a:r>
            <a:r>
              <a:rPr lang="tr-TR" sz="24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raporları doğrultusunda </a:t>
            </a:r>
          </a:p>
          <a:p>
            <a:pPr algn="ctr"/>
            <a:r>
              <a:rPr lang="tr-TR" sz="24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koruma </a:t>
            </a:r>
            <a:r>
              <a:rPr lang="tr-TR" sz="24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ve bakım altına alınanlar </a:t>
            </a:r>
            <a:r>
              <a:rPr lang="tr-TR" sz="24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ile</a:t>
            </a:r>
          </a:p>
          <a:p>
            <a:pPr algn="ctr"/>
            <a:r>
              <a:rPr lang="tr-TR" sz="24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tutuklu öğrencilerin </a:t>
            </a: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özürsüz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devamsızlık süresi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10 </a:t>
            </a:r>
            <a:r>
              <a:rPr lang="tr-TR" sz="2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günü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geçmemek kaydıyla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toplam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devamsızlık süresi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60 günü </a:t>
            </a:r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geçerse</a:t>
            </a:r>
          </a:p>
          <a:p>
            <a:pPr algn="ctr"/>
            <a:r>
              <a:rPr lang="tr-TR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BAŞARISIZ SAYILIR.</a:t>
            </a:r>
            <a:endParaRPr lang="tr-TR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81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89186" y="1908223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Devam - </a:t>
            </a:r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Devamsızlık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83237" y="3032235"/>
            <a:ext cx="597035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T</a:t>
            </a:r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am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zamanlı </a:t>
            </a:r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  kaynaştırma/bütünleştirme yoluyla </a:t>
            </a:r>
            <a:endParaRPr lang="tr-TR" sz="2800" b="1" dirty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eğitimlerine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devam eden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özel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eğitim ihtiyacı olan öğrenciler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özürsüz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devamsızlık </a:t>
            </a:r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süresi</a:t>
            </a:r>
          </a:p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20 </a:t>
            </a:r>
            <a:r>
              <a:rPr lang="tr-TR" sz="2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günü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geçmemek kaydıyla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toplam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devamsızlık süresi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70 günü </a:t>
            </a:r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geçerse </a:t>
            </a:r>
          </a:p>
          <a:p>
            <a:pPr algn="ctr"/>
            <a:r>
              <a:rPr lang="tr-TR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BAŞARISIZ  SAYILIR</a:t>
            </a:r>
            <a:endParaRPr lang="tr-TR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69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189186" y="605474"/>
            <a:ext cx="65584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FFC000"/>
                </a:solidFill>
              </a:rPr>
              <a:t>Ortaöğretim Kurumları Yönetmeliği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89186" y="1908223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Devam - </a:t>
            </a:r>
            <a:r>
              <a:rPr lang="tr-TR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Devamsızlık</a:t>
            </a:r>
            <a:endParaRPr lang="tr-TR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27343" y="3252952"/>
            <a:ext cx="59703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Öğrencinin devamsızlık yaptığı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süreye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ilişkin özür belgesi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veya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yazılı veli beyanı,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özür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gününü takip </a:t>
            </a:r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eden</a:t>
            </a:r>
          </a:p>
          <a:p>
            <a:pPr algn="ctr"/>
            <a:r>
              <a:rPr lang="tr-TR" sz="28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e</a:t>
            </a:r>
            <a:r>
              <a:rPr lang="tr-TR" sz="28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n geç </a:t>
            </a:r>
            <a:r>
              <a:rPr lang="tr-TR" sz="28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5 iş günü </a:t>
            </a:r>
            <a:r>
              <a:rPr lang="tr-TR" sz="28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içinde</a:t>
            </a: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okul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yönetimine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velisi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tarafından verilir </a:t>
            </a:r>
            <a:endParaRPr lang="tr-TR" sz="2800" b="1" dirty="0" smtClean="0">
              <a:solidFill>
                <a:srgbClr val="002948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800" b="1" dirty="0" smtClean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ve </a:t>
            </a:r>
            <a:r>
              <a:rPr lang="tr-TR" sz="2800" b="1" dirty="0">
                <a:solidFill>
                  <a:srgbClr val="002948"/>
                </a:solidFill>
                <a:latin typeface="Calibri" pitchFamily="34" charset="0"/>
                <a:cs typeface="Calibri" pitchFamily="34" charset="0"/>
              </a:rPr>
              <a:t>e-Okul sistemine işlenir.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82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387350" y="939800"/>
            <a:ext cx="5829300" cy="2571267"/>
          </a:xfrm>
        </p:spPr>
        <p:txBody>
          <a:bodyPr rtlCol="0"/>
          <a:lstStyle/>
          <a:p>
            <a:pPr rtl="0"/>
            <a:r>
              <a:rPr lang="tr-TR" b="1" dirty="0" smtClean="0">
                <a:solidFill>
                  <a:schemeClr val="accent4">
                    <a:lumMod val="75000"/>
                  </a:schemeClr>
                </a:solidFill>
              </a:rPr>
              <a:t>ORTAÖĞRETİM KURUMLARI TANITIM VE UYUM EĞİTİMİ</a:t>
            </a:r>
            <a:endParaRPr lang="tr-TR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41337" y="4241800"/>
            <a:ext cx="5575300" cy="2387602"/>
          </a:xfrm>
        </p:spPr>
        <p:txBody>
          <a:bodyPr rtlCol="0">
            <a:normAutofit fontScale="85000" lnSpcReduction="20000"/>
          </a:bodyPr>
          <a:lstStyle/>
          <a:p>
            <a:pPr rtl="0"/>
            <a:endParaRPr lang="tr-TR" sz="4500" b="1" dirty="0" smtClean="0">
              <a:solidFill>
                <a:srgbClr val="FFC000"/>
              </a:solidFill>
            </a:endParaRPr>
          </a:p>
          <a:p>
            <a:pPr rtl="0"/>
            <a:r>
              <a:rPr lang="tr-TR" sz="4500" b="1" dirty="0" smtClean="0">
                <a:solidFill>
                  <a:srgbClr val="FFC000"/>
                </a:solidFill>
              </a:rPr>
              <a:t>REHBERLİK </a:t>
            </a:r>
            <a:r>
              <a:rPr lang="tr-TR" sz="4500" b="1" dirty="0" smtClean="0">
                <a:solidFill>
                  <a:srgbClr val="FFC000"/>
                </a:solidFill>
              </a:rPr>
              <a:t>SERVİSİ</a:t>
            </a:r>
          </a:p>
          <a:p>
            <a:pPr rtl="0"/>
            <a:endParaRPr lang="tr-TR" sz="4500" b="1" dirty="0" smtClean="0">
              <a:solidFill>
                <a:srgbClr val="FFC000"/>
              </a:solidFill>
            </a:endParaRPr>
          </a:p>
          <a:p>
            <a:pPr rtl="0"/>
            <a:r>
              <a:rPr lang="tr-TR" sz="4500" b="1" dirty="0" smtClean="0">
                <a:solidFill>
                  <a:srgbClr val="FFC000"/>
                </a:solidFill>
              </a:rPr>
              <a:t>BAŞARILAR DİLER</a:t>
            </a:r>
            <a:endParaRPr lang="tr-TR" sz="4500" b="1" dirty="0">
              <a:solidFill>
                <a:srgbClr val="FFC000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337" y="8100529"/>
            <a:ext cx="1350963" cy="1350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952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Metin kutusu 4"/>
          <p:cNvSpPr txBox="1"/>
          <p:nvPr/>
        </p:nvSpPr>
        <p:spPr>
          <a:xfrm>
            <a:off x="287718" y="1006658"/>
            <a:ext cx="6290441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Öğrencilerin Uyacakları Kurallar </a:t>
            </a:r>
          </a:p>
          <a:p>
            <a:pPr algn="ctr"/>
            <a:r>
              <a:rPr lang="tr-TR" sz="32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Ve Öğrencilerden Beklenen Davranışlar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27342" y="2767801"/>
            <a:ext cx="601119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e) Sağlığı 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olumsuz etkileyen ve sağlığa zarar veren, alkollü ya da bağımlılık yapan maddeleri kullanmamaları,</a:t>
            </a:r>
          </a:p>
          <a:p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bulundurmamaları ve bu tür maddelerin kullanıldığı yerlerde bulunmamaları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,</a:t>
            </a:r>
          </a:p>
          <a:p>
            <a:endParaRPr lang="tr-TR" sz="2800" b="1" dirty="0">
              <a:solidFill>
                <a:srgbClr val="121236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f) Her çeşit kumar ve benzeri oyunlardan, bu tür oyunların oynandığı ortamlardan uzak kalmaları</a:t>
            </a:r>
            <a:endParaRPr lang="tr-TR" sz="2800" b="1" dirty="0">
              <a:solidFill>
                <a:srgbClr val="1212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04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Metin kutusu 4"/>
          <p:cNvSpPr txBox="1"/>
          <p:nvPr/>
        </p:nvSpPr>
        <p:spPr>
          <a:xfrm>
            <a:off x="287717" y="502161"/>
            <a:ext cx="6290441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Öğrencilerin Uyacakları Kurallar </a:t>
            </a:r>
          </a:p>
          <a:p>
            <a:pPr algn="ctr"/>
            <a:r>
              <a:rPr lang="tr-TR" sz="32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Ve Öğrencilerden Beklenen Davranışlar</a:t>
            </a:r>
          </a:p>
        </p:txBody>
      </p:sp>
      <p:sp>
        <p:nvSpPr>
          <p:cNvPr id="6" name="Dikdörtgen 5"/>
          <p:cNvSpPr/>
          <p:nvPr/>
        </p:nvSpPr>
        <p:spPr>
          <a:xfrm>
            <a:off x="677917" y="2145819"/>
            <a:ext cx="5900241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g) Okula ve derslere düzenli olarak devam etmeleri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,</a:t>
            </a:r>
          </a:p>
          <a:p>
            <a:endParaRPr lang="tr-TR" b="1" dirty="0">
              <a:solidFill>
                <a:srgbClr val="121236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ğ) Çevreye karşı duyarlı olmaları, çevrenin doğal ve tarihi yapısını korumaları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,</a:t>
            </a:r>
          </a:p>
          <a:p>
            <a:endParaRPr lang="tr-TR" b="1" dirty="0">
              <a:solidFill>
                <a:srgbClr val="121236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h) Kitapları sevmeleri ve korumaları, okuma alışkanlığı kazanmaları ve boş zamanlarını faydalı işler yaparak geçirmeleri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,</a:t>
            </a:r>
          </a:p>
          <a:p>
            <a:endParaRPr lang="tr-TR" b="1" dirty="0">
              <a:solidFill>
                <a:srgbClr val="121236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ı) Trafik kurallarına uymaları ve davranışlarıyla örnek olmaları,</a:t>
            </a:r>
            <a:endParaRPr lang="tr-TR" sz="2800" b="1" dirty="0">
              <a:solidFill>
                <a:srgbClr val="1212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04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Metin kutusu 4"/>
          <p:cNvSpPr txBox="1"/>
          <p:nvPr/>
        </p:nvSpPr>
        <p:spPr>
          <a:xfrm>
            <a:off x="287718" y="1006658"/>
            <a:ext cx="6290441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Öğrencilerin Uyacakları Kurallar </a:t>
            </a:r>
          </a:p>
          <a:p>
            <a:pPr algn="ctr"/>
            <a:r>
              <a:rPr lang="tr-TR" sz="32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Ve Öğrencilerden Beklenen Davranışlar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35520" y="2808560"/>
            <a:ext cx="59948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i) 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 Fiziksel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, zihinsel ve duygusal güçlerini olumlu olarak yönetmeleri; beden, zekâ ve duygularıyla bunları verimli kılacak irade ve yeteneklerini</a:t>
            </a:r>
          </a:p>
          <a:p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geliştirmeleri; kendilerine 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saygı 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  duymayı 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öğrenmeleri, böylece dengeli bir biçimde geliştirdikleri varlıklarını aile, toplum, vatan, millet ve insanlığın</a:t>
            </a:r>
          </a:p>
          <a:p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yararına sunmaları,</a:t>
            </a:r>
            <a:endParaRPr lang="tr-TR" sz="2800" b="1" dirty="0">
              <a:solidFill>
                <a:srgbClr val="1212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04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C8C9A-73E4-2B3F-D03D-6BB880A3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ehberlik servisi ile ilgili görsel sonucu">
            <a:extLst>
              <a:ext uri="{FF2B5EF4-FFF2-40B4-BE49-F238E27FC236}">
                <a16:creationId xmlns:a16="http://schemas.microsoft.com/office/drawing/2014/main" id="{A6260FFB-46DA-7443-A0DB-3CCFDCEB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" y="8102340"/>
            <a:ext cx="2546178" cy="12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Metin kutusu 4"/>
          <p:cNvSpPr txBox="1"/>
          <p:nvPr/>
        </p:nvSpPr>
        <p:spPr>
          <a:xfrm>
            <a:off x="287717" y="502161"/>
            <a:ext cx="6290441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Öğrencilerin Uyacakları Kurallar </a:t>
            </a:r>
          </a:p>
          <a:p>
            <a:pPr algn="ctr"/>
            <a:r>
              <a:rPr lang="tr-TR" sz="32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Ve Öğrencilerden Beklenen Davranışlar</a:t>
            </a:r>
          </a:p>
        </p:txBody>
      </p:sp>
      <p:sp>
        <p:nvSpPr>
          <p:cNvPr id="6" name="Dikdörtgen 5"/>
          <p:cNvSpPr/>
          <p:nvPr/>
        </p:nvSpPr>
        <p:spPr>
          <a:xfrm>
            <a:off x="287716" y="2137181"/>
            <a:ext cx="6290441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j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)  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İnsan hakları ve demokrasi bilincini özümsemiş ve davranışa dönüştürmüş olmaları, kötü muamele ve her türlü istismara karşı duyarlı olmaları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,</a:t>
            </a:r>
          </a:p>
          <a:p>
            <a:endParaRPr lang="tr-TR" b="1" dirty="0">
              <a:solidFill>
                <a:srgbClr val="121236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k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)  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Toplam kalite yönetimi anlayışıyla ekip çalışmalarında rol almaları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,</a:t>
            </a:r>
          </a:p>
          <a:p>
            <a:endParaRPr lang="tr-TR" b="1" dirty="0">
              <a:solidFill>
                <a:srgbClr val="121236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l) 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 Okul 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ile öğrenci ve velisi arasında imzalanan sözleşmede yer alan kurallara uygun davranmaları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,</a:t>
            </a:r>
          </a:p>
          <a:p>
            <a:endParaRPr lang="tr-TR" b="1" dirty="0">
              <a:solidFill>
                <a:srgbClr val="121236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m</a:t>
            </a:r>
            <a:r>
              <a:rPr lang="tr-TR" sz="2800" b="1" dirty="0" smtClean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)  </a:t>
            </a:r>
            <a:r>
              <a:rPr lang="tr-TR" sz="2800" b="1" dirty="0">
                <a:solidFill>
                  <a:srgbClr val="121236"/>
                </a:solidFill>
                <a:latin typeface="Calibri" pitchFamily="34" charset="0"/>
                <a:cs typeface="Calibri" pitchFamily="34" charset="0"/>
              </a:rPr>
              <a:t>İnsana ve insan sağlığına gereken önemi vermeleri,</a:t>
            </a:r>
            <a:endParaRPr lang="tr-TR" sz="2800" b="1" dirty="0">
              <a:solidFill>
                <a:srgbClr val="1212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67" y="9028014"/>
            <a:ext cx="866292" cy="8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68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Kentsel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2186</TotalTime>
  <Words>2148</Words>
  <Application>Microsoft Office PowerPoint</Application>
  <PresentationFormat>A4 Kağıt (210x297 mm)</PresentationFormat>
  <Paragraphs>496</Paragraphs>
  <Slides>56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56</vt:i4>
      </vt:variant>
    </vt:vector>
  </HeadingPairs>
  <TitlesOfParts>
    <vt:vector size="61" baseType="lpstr">
      <vt:lpstr>Calibri</vt:lpstr>
      <vt:lpstr>Candara</vt:lpstr>
      <vt:lpstr>Symbol</vt:lpstr>
      <vt:lpstr>Wingdings</vt:lpstr>
      <vt:lpstr>Dalga Biçimi</vt:lpstr>
      <vt:lpstr>ORTAÖĞRETİM KURUMLARI TANITIM VE UYUM EĞİTİMİ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ORTAÖĞRETİM KURUMLARI TANITIM VE UYUM EĞİTİMİ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Fikriye</dc:creator>
  <cp:lastModifiedBy>Yonetici</cp:lastModifiedBy>
  <cp:revision>103</cp:revision>
  <dcterms:created xsi:type="dcterms:W3CDTF">2024-01-04T09:00:31Z</dcterms:created>
  <dcterms:modified xsi:type="dcterms:W3CDTF">2025-09-10T11:44:04Z</dcterms:modified>
</cp:coreProperties>
</file>